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789" r:id="rId2"/>
    <p:sldId id="812" r:id="rId3"/>
    <p:sldId id="839" r:id="rId4"/>
    <p:sldId id="840" r:id="rId5"/>
    <p:sldId id="790" r:id="rId6"/>
    <p:sldId id="818" r:id="rId7"/>
    <p:sldId id="820" r:id="rId8"/>
    <p:sldId id="811" r:id="rId9"/>
    <p:sldId id="816" r:id="rId10"/>
    <p:sldId id="810" r:id="rId11"/>
    <p:sldId id="764" r:id="rId12"/>
    <p:sldId id="841" r:id="rId13"/>
    <p:sldId id="728" r:id="rId14"/>
    <p:sldId id="785" r:id="rId15"/>
    <p:sldId id="823" r:id="rId16"/>
    <p:sldId id="817" r:id="rId17"/>
    <p:sldId id="838" r:id="rId18"/>
    <p:sldId id="824" r:id="rId19"/>
    <p:sldId id="821" r:id="rId20"/>
    <p:sldId id="828" r:id="rId21"/>
    <p:sldId id="829" r:id="rId22"/>
    <p:sldId id="830" r:id="rId23"/>
    <p:sldId id="814" r:id="rId24"/>
    <p:sldId id="826" r:id="rId25"/>
    <p:sldId id="827" r:id="rId26"/>
    <p:sldId id="832" r:id="rId27"/>
    <p:sldId id="836" r:id="rId28"/>
    <p:sldId id="825" r:id="rId29"/>
    <p:sldId id="797" r:id="rId30"/>
  </p:sldIdLst>
  <p:sldSz cx="9144000" cy="6858000" type="screen4x3"/>
  <p:notesSz cx="7023100" cy="93091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/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ick Bourgoise" initials="MOU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6D9F1"/>
    <a:srgbClr val="3333CC"/>
    <a:srgbClr val="006BB6"/>
    <a:srgbClr val="79AFFF"/>
    <a:srgbClr val="6D97B2"/>
    <a:srgbClr val="6699FF"/>
    <a:srgbClr val="FF6BB6"/>
    <a:srgbClr val="FF00FF"/>
    <a:srgbClr val="FF9900"/>
    <a:srgbClr val="A25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8357" autoAdjust="0"/>
    <p:restoredTop sz="97222" autoAdjust="0"/>
  </p:normalViewPr>
  <p:slideViewPr>
    <p:cSldViewPr snapToObjects="1">
      <p:cViewPr>
        <p:scale>
          <a:sx n="70" d="100"/>
          <a:sy n="70" d="100"/>
        </p:scale>
        <p:origin x="-2022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740"/>
    </p:cViewPr>
  </p:sorterViewPr>
  <p:notesViewPr>
    <p:cSldViewPr snapToObjects="1">
      <p:cViewPr varScale="1">
        <p:scale>
          <a:sx n="63" d="100"/>
          <a:sy n="63" d="100"/>
        </p:scale>
        <p:origin x="-3082" y="-72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6874C7-63F8-4138-8EF2-A4F713580F03}" type="datetimeFigureOut">
              <a:rPr lang="en-US" smtClean="0"/>
              <a:pPr/>
              <a:t>11/7/2013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25E705-6DFF-4404-A65C-E048474F27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7215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4F67CD-7215-4F51-9CCC-B84AE1674784}" type="datetimeFigureOut">
              <a:rPr lang="en-US" smtClean="0"/>
              <a:pPr/>
              <a:t>11/7/2013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B216E-02A8-4AC9-BCB0-FEC4D0F216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184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7D7A69D-3EBC-4C34-A04D-87F6FEA38F32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20292A-4694-4C4C-BF58-39DEE1F60D9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20292A-4694-4C4C-BF58-39DEE1F60D9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B216E-02A8-4AC9-BCB0-FEC4D0F2164A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B216E-02A8-4AC9-BCB0-FEC4D0F2164A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30CDAC26-7FA6-4E39-B868-4E25FEC712A5}" type="slidenum">
              <a:rPr lang="en-US" smtClean="0">
                <a:latin typeface="Arial" charset="0"/>
              </a:rPr>
              <a:pPr defTabSz="930275"/>
              <a:t>14</a:t>
            </a:fld>
            <a:endParaRPr lang="en-US" dirty="0" smtClean="0">
              <a:latin typeface="Arial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22775"/>
            <a:ext cx="5153025" cy="4187825"/>
          </a:xfrm>
          <a:noFill/>
          <a:ln/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5863" y="698500"/>
            <a:ext cx="4654550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0686" y="4420207"/>
            <a:ext cx="5621732" cy="4190710"/>
          </a:xfrm>
          <a:noFill/>
        </p:spPr>
        <p:txBody>
          <a:bodyPr wrap="square" lIns="91420" tIns="45710" rIns="91420" bIns="4571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5863" y="698500"/>
            <a:ext cx="4652962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0686" y="4418591"/>
            <a:ext cx="5621732" cy="4192328"/>
          </a:xfrm>
          <a:noFill/>
        </p:spPr>
        <p:txBody>
          <a:bodyPr wrap="square" lIns="96648" tIns="48324" rIns="96648" bIns="48324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>
              <a:ea typeface="MS PGothic" pitchFamily="34" charset="-128"/>
            </a:endParaRPr>
          </a:p>
        </p:txBody>
      </p:sp>
      <p:sp>
        <p:nvSpPr>
          <p:cNvPr id="119812" name="Slide Number Placeholder 3"/>
          <p:cNvSpPr txBox="1">
            <a:spLocks noGrp="1"/>
          </p:cNvSpPr>
          <p:nvPr/>
        </p:nvSpPr>
        <p:spPr bwMode="auto">
          <a:xfrm>
            <a:off x="3978131" y="8843645"/>
            <a:ext cx="3043343" cy="46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48" tIns="48324" rIns="96648" bIns="48324" anchor="b"/>
          <a:lstStyle/>
          <a:p>
            <a:pPr algn="r" defTabSz="466584"/>
            <a:fld id="{0896042E-669D-4813-8E77-4852CC156C50}" type="slidenum">
              <a:rPr lang="en-US" sz="1300" smtClean="0">
                <a:solidFill>
                  <a:prstClr val="black"/>
                </a:solidFill>
                <a:ea typeface="MS PGothic" pitchFamily="34" charset="-128"/>
                <a:cs typeface="Arial" pitchFamily="34" charset="0"/>
              </a:rPr>
              <a:pPr algn="r" defTabSz="466584"/>
              <a:t>18</a:t>
            </a:fld>
            <a:endParaRPr lang="en-US" sz="1300" dirty="0" smtClean="0">
              <a:solidFill>
                <a:prstClr val="black"/>
              </a:solidFill>
              <a:ea typeface="MS PGothic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309F4D3-8402-4ECC-BFC4-435E882BDEAD}" type="slidenum">
              <a:rPr lang="en-US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ANK Horiz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 descr="MeritorWabco_Logo_CMYK_-largetag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713" y="3622675"/>
            <a:ext cx="4324350" cy="720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119063" y="6949440"/>
            <a:ext cx="8897202" cy="365125"/>
          </a:xfrm>
        </p:spPr>
        <p:txBody>
          <a:bodyPr/>
          <a:lstStyle>
            <a:lvl1pPr algn="ctr">
              <a:defRPr sz="1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9063" y="5397512"/>
            <a:ext cx="8897202" cy="469888"/>
          </a:xfrm>
        </p:spPr>
        <p:txBody>
          <a:bodyPr anchor="t"/>
          <a:lstStyle>
            <a:lvl1pPr algn="ctr">
              <a:defRPr sz="2400" b="1" cap="all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9063" y="3897324"/>
            <a:ext cx="8897202" cy="1500187"/>
          </a:xfrm>
        </p:spPr>
        <p:txBody>
          <a:bodyPr anchor="b"/>
          <a:lstStyle>
            <a:lvl1pPr marL="0" indent="0" algn="ctr">
              <a:buNone/>
              <a:defRPr sz="36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7B7FC07-4428-C041-8409-40BA8622CAE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6282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D9174E-C247-4CB3-B8E7-636511052519}" type="datetime1">
              <a:rPr lang="en-US" smtClean="0"/>
              <a:pPr>
                <a:defRPr/>
              </a:pPr>
              <a:t>11/7/2013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7B7FC07-4428-C041-8409-40BA8622CAE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4161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D9174E-C247-4CB3-B8E7-636511052519}" type="datetime1">
              <a:rPr lang="en-US" smtClean="0"/>
              <a:pPr>
                <a:defRPr/>
              </a:pPr>
              <a:t>11/7/2013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7B7FC07-4428-C041-8409-40BA8622CAE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51413" y="1092200"/>
            <a:ext cx="8241174" cy="35661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anchor="ctr" anchorCtr="0"/>
          <a:lstStyle>
            <a:lvl1pPr marL="0" indent="0">
              <a:buNone/>
              <a:defRPr sz="2000" b="1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1389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[footer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8E0889-B798-4DC4-8C68-762F9EAD6704}" type="datetime1">
              <a:rPr lang="en-US" smtClean="0"/>
              <a:pPr>
                <a:defRPr/>
              </a:pPr>
              <a:t>11/7/2013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7B7FC07-4428-C041-8409-40BA8622CAE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0" y="6172200"/>
            <a:ext cx="9144000" cy="685800"/>
          </a:xfrm>
        </p:spPr>
        <p:txBody>
          <a:bodyPr bIns="91440" anchor="b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800" b="1" i="1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6786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BA3F2-1B99-42F6-ADE0-C91FA53E7E21}" type="datetime1">
              <a:rPr lang="en-US" smtClean="0"/>
              <a:pPr>
                <a:defRPr/>
              </a:pPr>
              <a:t>11/7/2013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D3295-4215-DD42-A89F-B1F4652F9E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[footer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FB9C9-D437-43CB-80BC-EFBFB80C2023}" type="datetime1">
              <a:rPr lang="en-US" smtClean="0"/>
              <a:pPr>
                <a:defRPr/>
              </a:pPr>
              <a:t>11/7/2013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D3295-4215-DD42-A89F-B1F4652F9E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0" y="6172200"/>
            <a:ext cx="9144000" cy="685800"/>
          </a:xfrm>
        </p:spPr>
        <p:txBody>
          <a:bodyPr bIns="91440" anchor="b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800" b="1" i="1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9181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sample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erticalTruck_3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133600" cy="630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23000"/>
              </a:srgbClr>
            </a:outerShdw>
          </a:effectLst>
        </p:spPr>
      </p:pic>
      <p:sp>
        <p:nvSpPr>
          <p:cNvPr id="5" name="Rectangle 4"/>
          <p:cNvSpPr/>
          <p:nvPr userDrawn="1"/>
        </p:nvSpPr>
        <p:spPr>
          <a:xfrm>
            <a:off x="4826000" y="150813"/>
            <a:ext cx="4191000" cy="83026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6197600" y="93663"/>
            <a:ext cx="2862263" cy="609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7" name="Picture 9" descr="BlueFade.png"/>
          <p:cNvPicPr>
            <a:picLocks noChangeAspect="1"/>
          </p:cNvPicPr>
          <p:nvPr userDrawn="1"/>
        </p:nvPicPr>
        <p:blipFill>
          <a:blip r:embed="rId3"/>
          <a:srcRect r="13333"/>
          <a:stretch>
            <a:fillRect/>
          </a:stretch>
        </p:blipFill>
        <p:spPr bwMode="auto">
          <a:xfrm>
            <a:off x="2133600" y="9525"/>
            <a:ext cx="7010400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MeritorWabco_Logo_CMYK_-largetag.pdf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036888" y="2381250"/>
            <a:ext cx="4956175" cy="8270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9" name="Picture 8" descr="RoadImage_Side.pn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-11113" y="5889625"/>
            <a:ext cx="2144713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9000"/>
              </a:srgbClr>
            </a:outerShdw>
          </a:effectLst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158922" y="3940146"/>
            <a:ext cx="4681209" cy="469888"/>
          </a:xfrm>
        </p:spPr>
        <p:txBody>
          <a:bodyPr anchor="t"/>
          <a:lstStyle>
            <a:lvl1pPr algn="ctr">
              <a:defRPr sz="2000" b="0" cap="all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"/>
          </p:nvPr>
        </p:nvSpPr>
        <p:spPr>
          <a:xfrm>
            <a:off x="3158923" y="3341672"/>
            <a:ext cx="4681209" cy="584199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6429B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3209925" y="6140450"/>
            <a:ext cx="4681538" cy="365125"/>
          </a:xfrm>
        </p:spPr>
        <p:txBody>
          <a:bodyPr/>
          <a:lstStyle>
            <a:lvl1pPr algn="ctr">
              <a:defRPr sz="24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36287937-8C15-4E5F-8F40-AE94B0FA50FC}" type="datetime1">
              <a:rPr lang="en-US"/>
              <a:pPr>
                <a:defRPr/>
              </a:pPr>
              <a:t>11/7/2013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F01EB-6A06-4599-A7E6-2193452956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6350"/>
            <a:ext cx="8229600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43013"/>
            <a:ext cx="8229600" cy="474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9326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0F789A54-67B1-4C1C-AB3B-93C2576E5123}" type="datetime1">
              <a:rPr lang="en-US" smtClean="0"/>
              <a:pPr>
                <a:defRPr/>
              </a:pPr>
              <a:t>11/7/2013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928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1">
                    <a:lumMod val="65000"/>
                  </a:schemeClr>
                </a:solidFill>
                <a:latin typeface="Calibri" charset="0"/>
              </a:defRPr>
            </a:lvl1pPr>
          </a:lstStyle>
          <a:p>
            <a:pPr>
              <a:defRPr/>
            </a:pPr>
            <a:fld id="{47B7FC07-4428-C041-8409-40BA8622CAE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8" descr="MeritorWabco_Logo_CMYK_-largetag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775" y="179388"/>
            <a:ext cx="2681288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740" r:id="rId2"/>
    <p:sldLayoutId id="2147483784" r:id="rId3"/>
    <p:sldLayoutId id="2147483745" r:id="rId4"/>
    <p:sldLayoutId id="2147483716" r:id="rId5"/>
    <p:sldLayoutId id="2147483746" r:id="rId6"/>
    <p:sldLayoutId id="2147483810" r:id="rId7"/>
    <p:sldLayoutId id="2147483813" r:id="rId8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accent1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 b="1">
          <a:solidFill>
            <a:srgbClr val="2E68B3"/>
          </a:solidFill>
          <a:latin typeface="Calibri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 b="1">
          <a:solidFill>
            <a:srgbClr val="2E68B3"/>
          </a:solidFill>
          <a:latin typeface="Calibri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 b="1">
          <a:solidFill>
            <a:srgbClr val="2E68B3"/>
          </a:solidFill>
          <a:latin typeface="Calibri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 b="1">
          <a:solidFill>
            <a:srgbClr val="2E68B3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3000" kern="1200">
          <a:solidFill>
            <a:srgbClr val="404040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509BCD"/>
        </a:buClr>
        <a:buFont typeface="Arial" charset="0"/>
        <a:buChar char="•"/>
        <a:defRPr sz="2600" kern="1200">
          <a:solidFill>
            <a:srgbClr val="404040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200" kern="1200">
          <a:solidFill>
            <a:srgbClr val="404040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–"/>
        <a:defRPr sz="2000" kern="1200">
          <a:solidFill>
            <a:srgbClr val="404040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ADAEB0"/>
        </a:buClr>
        <a:buFont typeface="Arial" charset="0"/>
        <a:buChar char="»"/>
        <a:defRPr sz="2000" kern="1200">
          <a:solidFill>
            <a:srgbClr val="404040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5.jpeg"/><Relationship Id="rId7" Type="http://schemas.openxmlformats.org/officeDocument/2006/relationships/image" Target="../media/image24.png"/><Relationship Id="rId12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9.jpeg"/><Relationship Id="rId5" Type="http://schemas.openxmlformats.org/officeDocument/2006/relationships/image" Target="../media/image23.png"/><Relationship Id="rId10" Type="http://schemas.openxmlformats.org/officeDocument/2006/relationships/image" Target="../media/image28.jpeg"/><Relationship Id="rId4" Type="http://schemas.openxmlformats.org/officeDocument/2006/relationships/oleObject" Target="../embeddings/oleObject1.bin"/><Relationship Id="rId9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jpe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Alan.Korn@meritorwabco.co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emf"/><Relationship Id="rId11" Type="http://schemas.openxmlformats.org/officeDocument/2006/relationships/image" Target="../media/image12.jpe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.emf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Placeholder 2"/>
          <p:cNvSpPr>
            <a:spLocks noGrp="1"/>
          </p:cNvSpPr>
          <p:nvPr>
            <p:ph type="body" idx="1"/>
          </p:nvPr>
        </p:nvSpPr>
        <p:spPr>
          <a:xfrm>
            <a:off x="2147248" y="6578600"/>
            <a:ext cx="6934200" cy="584200"/>
          </a:xfrm>
        </p:spPr>
        <p:txBody>
          <a:bodyPr/>
          <a:lstStyle/>
          <a:p>
            <a:r>
              <a:rPr lang="en-US" sz="3200" dirty="0" smtClean="0">
                <a:ea typeface="ＭＳ Ｐゴシック" pitchFamily="34" charset="-128"/>
              </a:rPr>
              <a:t>21</a:t>
            </a:r>
            <a:r>
              <a:rPr lang="en-US" sz="3200" baseline="30000" dirty="0" smtClean="0">
                <a:ea typeface="ＭＳ Ｐゴシック" pitchFamily="34" charset="-128"/>
              </a:rPr>
              <a:t>st</a:t>
            </a:r>
            <a:r>
              <a:rPr lang="en-US" sz="3200" dirty="0" smtClean="0">
                <a:ea typeface="ＭＳ Ｐゴシック" pitchFamily="34" charset="-128"/>
              </a:rPr>
              <a:t> Century Truck TARDEC Fall Meeting</a:t>
            </a:r>
          </a:p>
          <a:p>
            <a:r>
              <a:rPr lang="en-US" sz="3200" dirty="0" smtClean="0">
                <a:ea typeface="ＭＳ Ｐゴシック" pitchFamily="34" charset="-128"/>
              </a:rPr>
              <a:t>Active Safety Systems - Road to Autonomous Functionality</a:t>
            </a:r>
          </a:p>
          <a:p>
            <a:pPr>
              <a:spcBef>
                <a:spcPts val="300"/>
              </a:spcBef>
            </a:pPr>
            <a:r>
              <a:rPr lang="en-US" sz="3200" dirty="0" smtClean="0">
                <a:ea typeface="ＭＳ Ｐゴシック" pitchFamily="34" charset="-128"/>
              </a:rPr>
              <a:t>Alan Korn</a:t>
            </a:r>
          </a:p>
          <a:p>
            <a:pPr>
              <a:spcBef>
                <a:spcPts val="300"/>
              </a:spcBef>
            </a:pPr>
            <a:r>
              <a:rPr lang="en-US" dirty="0" smtClean="0">
                <a:ea typeface="ＭＳ Ｐゴシック" pitchFamily="34" charset="-128"/>
              </a:rPr>
              <a:t>Director-Advanced Brake System Integration</a:t>
            </a:r>
          </a:p>
          <a:p>
            <a:pPr>
              <a:spcBef>
                <a:spcPts val="300"/>
              </a:spcBef>
            </a:pPr>
            <a:r>
              <a:rPr lang="en-US" dirty="0" smtClean="0">
                <a:ea typeface="ＭＳ Ｐゴシック" pitchFamily="34" charset="-128"/>
              </a:rPr>
              <a:t>November 6, 2013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endParaRPr lang="en-US" sz="3200" baseline="30000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-301752"/>
            <a:ext cx="8229600" cy="995363"/>
          </a:xfrm>
        </p:spPr>
        <p:txBody>
          <a:bodyPr/>
          <a:lstStyle/>
          <a:p>
            <a:r>
              <a:rPr lang="en-US" dirty="0" smtClean="0"/>
              <a:t>Antilock Braking System (ABS)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Foundation for advanced safety systems</a:t>
            </a:r>
          </a:p>
          <a:p>
            <a:r>
              <a:rPr lang="en-US" sz="2600" dirty="0" smtClean="0"/>
              <a:t>Helps prevent high levels of wheel slip </a:t>
            </a:r>
            <a:br>
              <a:rPr lang="en-US" sz="2600" dirty="0" smtClean="0"/>
            </a:br>
            <a:r>
              <a:rPr lang="en-US" sz="2600" dirty="0" smtClean="0"/>
              <a:t>(wheel lock) during braking</a:t>
            </a:r>
          </a:p>
          <a:p>
            <a:pPr lvl="1"/>
            <a:r>
              <a:rPr lang="en-US" dirty="0" smtClean="0"/>
              <a:t>Typically occurs on slippery road surfaces, </a:t>
            </a:r>
            <a:br>
              <a:rPr lang="en-US" dirty="0" smtClean="0"/>
            </a:br>
            <a:r>
              <a:rPr lang="en-US" dirty="0" smtClean="0"/>
              <a:t>light vehicle loads, worn tires</a:t>
            </a:r>
          </a:p>
          <a:p>
            <a:pPr lvl="1"/>
            <a:r>
              <a:rPr lang="en-US" dirty="0" smtClean="0"/>
              <a:t>Wheel lock adversely effects vehicle’s </a:t>
            </a:r>
            <a:br>
              <a:rPr lang="en-US" dirty="0" smtClean="0"/>
            </a:br>
            <a:r>
              <a:rPr lang="en-US" dirty="0" smtClean="0"/>
              <a:t>lateral stability (jackknife), ability to </a:t>
            </a:r>
            <a:br>
              <a:rPr lang="en-US" dirty="0" smtClean="0"/>
            </a:br>
            <a:r>
              <a:rPr lang="en-US" dirty="0" smtClean="0"/>
              <a:t>steer and stopping distances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26752-68D1-4DDC-84EB-08F963873AD3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 l="11702" t="4013" r="6596" b="9137"/>
          <a:stretch>
            <a:fillRect/>
          </a:stretch>
        </p:blipFill>
        <p:spPr bwMode="auto">
          <a:xfrm>
            <a:off x="7010400" y="2205990"/>
            <a:ext cx="1463040" cy="20612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6" descr="ABS COMPONENTS ne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4546083"/>
            <a:ext cx="2285364" cy="19309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28600" y="6492875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n-lt"/>
              </a:rPr>
              <a:t>11/06/13</a:t>
            </a:r>
            <a:endParaRPr lang="en-US" sz="1200" dirty="0"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304800"/>
            <a:ext cx="8229600" cy="995363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6BB6"/>
                </a:solidFill>
                <a:latin typeface="+mn-lt"/>
              </a:rPr>
              <a:t>Electronic Stability Control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pPr>
              <a:buClr>
                <a:srgbClr val="006BB6"/>
              </a:buClr>
            </a:pPr>
            <a:r>
              <a:rPr lang="en-US" sz="2600" dirty="0" smtClean="0"/>
              <a:t>Closely integrated with ABS</a:t>
            </a:r>
          </a:p>
          <a:p>
            <a:pPr>
              <a:spcBef>
                <a:spcPts val="1200"/>
              </a:spcBef>
              <a:buClr>
                <a:srgbClr val="006BB6"/>
              </a:buClr>
            </a:pPr>
            <a:r>
              <a:rPr lang="en-US" sz="2600" dirty="0" smtClean="0"/>
              <a:t>Additional sensors, control valves and software required for increased functionality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400" dirty="0" smtClean="0"/>
              <a:t>Steer angle, pressure sensor, yaw rate, lateral accelerometer, three brake control valves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400" dirty="0" smtClean="0"/>
              <a:t>Architecture required for CMS</a:t>
            </a:r>
          </a:p>
          <a:p>
            <a:pPr>
              <a:spcBef>
                <a:spcPts val="1200"/>
              </a:spcBef>
              <a:buClr>
                <a:srgbClr val="006BB6"/>
              </a:buClr>
            </a:pPr>
            <a:r>
              <a:rPr lang="en-US" sz="2600" dirty="0" smtClean="0"/>
              <a:t>Reduces risk of untripped rollovers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400" dirty="0" smtClean="0"/>
              <a:t>Excessive speed in turn, rapid changes of direction on high friction surfaces</a:t>
            </a:r>
          </a:p>
          <a:p>
            <a:pPr>
              <a:spcBef>
                <a:spcPts val="1200"/>
              </a:spcBef>
              <a:buClr>
                <a:srgbClr val="006BB6"/>
              </a:buClr>
            </a:pPr>
            <a:r>
              <a:rPr lang="en-US" sz="2600" dirty="0" smtClean="0"/>
              <a:t>Reduced risk of loss of control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400" dirty="0" smtClean="0"/>
              <a:t>Understeer and oversteer conditions typically on lower friction surfaces</a:t>
            </a:r>
          </a:p>
        </p:txBody>
      </p:sp>
      <p:pic>
        <p:nvPicPr>
          <p:cNvPr id="4" name="Picture 2" descr="https://encrypted-tbn0.gstatic.com/images?q=tbn:ANd9GcR5eCZSrN0tp9x9JDwcJ3wm9qjgKBvQ4t7akl04D92TYK3NF9xVc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2590800"/>
            <a:ext cx="1905000" cy="1377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8802240" y="6581001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fld id="{96126752-68D1-4DDC-84EB-08F963873AD3}" type="slidenum">
              <a:rPr lang="en-US" sz="1200" b="1" smtClean="0">
                <a:solidFill>
                  <a:schemeClr val="bg1">
                    <a:lumMod val="65000"/>
                  </a:schemeClr>
                </a:solidFill>
                <a:latin typeface="Calibri" charset="0"/>
              </a:rPr>
              <a:pPr algn="r">
                <a:defRPr/>
              </a:pPr>
              <a:t>11</a:t>
            </a:fld>
            <a:endParaRPr lang="en-US" sz="1200" b="1" dirty="0" smtClean="0">
              <a:solidFill>
                <a:schemeClr val="bg1">
                  <a:lumMod val="65000"/>
                </a:schemeClr>
              </a:solidFill>
              <a:latin typeface="Calibri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6492875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n-lt"/>
              </a:rPr>
              <a:t>11/06/13</a:t>
            </a:r>
            <a:endParaRPr lang="en-US" sz="1200" dirty="0"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2" descr="Diagram ABS with ATC RS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713" y="1216025"/>
            <a:ext cx="6978650" cy="533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3"/>
          <p:cNvSpPr>
            <a:spLocks noChangeArrowheads="1"/>
          </p:cNvSpPr>
          <p:nvPr/>
        </p:nvSpPr>
        <p:spPr bwMode="auto">
          <a:xfrm>
            <a:off x="7761288" y="1892300"/>
            <a:ext cx="1214437" cy="23637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baseline="-2500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4102" name="Line 4"/>
          <p:cNvSpPr>
            <a:spLocks noChangeShapeType="1"/>
          </p:cNvSpPr>
          <p:nvPr/>
        </p:nvSpPr>
        <p:spPr bwMode="auto">
          <a:xfrm>
            <a:off x="7975600" y="2062163"/>
            <a:ext cx="787400" cy="0"/>
          </a:xfrm>
          <a:prstGeom prst="line">
            <a:avLst/>
          </a:prstGeom>
          <a:noFill/>
          <a:ln w="38100">
            <a:solidFill>
              <a:srgbClr val="00A4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3" name="Line 5"/>
          <p:cNvSpPr>
            <a:spLocks noChangeShapeType="1"/>
          </p:cNvSpPr>
          <p:nvPr/>
        </p:nvSpPr>
        <p:spPr bwMode="auto">
          <a:xfrm>
            <a:off x="7975600" y="2420938"/>
            <a:ext cx="7874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4" name="Line 6"/>
          <p:cNvSpPr>
            <a:spLocks noChangeShapeType="1"/>
          </p:cNvSpPr>
          <p:nvPr/>
        </p:nvSpPr>
        <p:spPr bwMode="auto">
          <a:xfrm>
            <a:off x="7975600" y="2801938"/>
            <a:ext cx="787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5" name="Line 7"/>
          <p:cNvSpPr>
            <a:spLocks noChangeShapeType="1"/>
          </p:cNvSpPr>
          <p:nvPr/>
        </p:nvSpPr>
        <p:spPr bwMode="auto">
          <a:xfrm>
            <a:off x="7975600" y="3171825"/>
            <a:ext cx="787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6" name="Line 8"/>
          <p:cNvSpPr>
            <a:spLocks noChangeShapeType="1"/>
          </p:cNvSpPr>
          <p:nvPr/>
        </p:nvSpPr>
        <p:spPr bwMode="auto">
          <a:xfrm>
            <a:off x="7975600" y="3536950"/>
            <a:ext cx="787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7" name="Line 9"/>
          <p:cNvSpPr>
            <a:spLocks noChangeShapeType="1"/>
          </p:cNvSpPr>
          <p:nvPr/>
        </p:nvSpPr>
        <p:spPr bwMode="auto">
          <a:xfrm>
            <a:off x="7975600" y="3889375"/>
            <a:ext cx="7874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8" name="Text Box 10"/>
          <p:cNvSpPr txBox="1">
            <a:spLocks noChangeArrowheads="1"/>
          </p:cNvSpPr>
          <p:nvPr/>
        </p:nvSpPr>
        <p:spPr bwMode="auto">
          <a:xfrm>
            <a:off x="7920038" y="1711325"/>
            <a:ext cx="898525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>
                <a:solidFill>
                  <a:srgbClr val="000000"/>
                </a:solidFill>
                <a:latin typeface="Arial Narrow" pitchFamily="34" charset="0"/>
              </a:rPr>
              <a:t>COLOR KEY</a:t>
            </a:r>
          </a:p>
        </p:txBody>
      </p:sp>
      <p:sp>
        <p:nvSpPr>
          <p:cNvPr id="4109" name="Text Box 11"/>
          <p:cNvSpPr txBox="1">
            <a:spLocks noChangeArrowheads="1"/>
          </p:cNvSpPr>
          <p:nvPr/>
        </p:nvSpPr>
        <p:spPr bwMode="auto">
          <a:xfrm>
            <a:off x="7920038" y="2092325"/>
            <a:ext cx="898525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>
                <a:solidFill>
                  <a:srgbClr val="000000"/>
                </a:solidFill>
                <a:latin typeface="Arial Narrow" pitchFamily="34" charset="0"/>
              </a:rPr>
              <a:t>Primary</a:t>
            </a:r>
          </a:p>
        </p:txBody>
      </p:sp>
      <p:sp>
        <p:nvSpPr>
          <p:cNvPr id="4110" name="Text Box 12"/>
          <p:cNvSpPr txBox="1">
            <a:spLocks noChangeArrowheads="1"/>
          </p:cNvSpPr>
          <p:nvPr/>
        </p:nvSpPr>
        <p:spPr bwMode="auto">
          <a:xfrm>
            <a:off x="7920038" y="2441575"/>
            <a:ext cx="898525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>
                <a:solidFill>
                  <a:srgbClr val="000000"/>
                </a:solidFill>
                <a:latin typeface="Arial Narrow" pitchFamily="34" charset="0"/>
              </a:rPr>
              <a:t>Secondary</a:t>
            </a:r>
          </a:p>
        </p:txBody>
      </p:sp>
      <p:sp>
        <p:nvSpPr>
          <p:cNvPr id="4111" name="Text Box 13"/>
          <p:cNvSpPr txBox="1">
            <a:spLocks noChangeArrowheads="1"/>
          </p:cNvSpPr>
          <p:nvPr/>
        </p:nvSpPr>
        <p:spPr bwMode="auto">
          <a:xfrm>
            <a:off x="7824788" y="2822575"/>
            <a:ext cx="1089025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>
                <a:solidFill>
                  <a:srgbClr val="000000"/>
                </a:solidFill>
                <a:latin typeface="Arial Narrow" pitchFamily="34" charset="0"/>
              </a:rPr>
              <a:t>Park &amp; Emergency</a:t>
            </a:r>
          </a:p>
        </p:txBody>
      </p:sp>
      <p:sp>
        <p:nvSpPr>
          <p:cNvPr id="4112" name="Text Box 14"/>
          <p:cNvSpPr txBox="1">
            <a:spLocks noChangeArrowheads="1"/>
          </p:cNvSpPr>
          <p:nvPr/>
        </p:nvSpPr>
        <p:spPr bwMode="auto">
          <a:xfrm>
            <a:off x="7824788" y="3184525"/>
            <a:ext cx="1089025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>
                <a:solidFill>
                  <a:srgbClr val="000000"/>
                </a:solidFill>
                <a:latin typeface="Arial Narrow" pitchFamily="34" charset="0"/>
              </a:rPr>
              <a:t>Blended Air</a:t>
            </a:r>
          </a:p>
        </p:txBody>
      </p:sp>
      <p:sp>
        <p:nvSpPr>
          <p:cNvPr id="4113" name="Text Box 15"/>
          <p:cNvSpPr txBox="1">
            <a:spLocks noChangeArrowheads="1"/>
          </p:cNvSpPr>
          <p:nvPr/>
        </p:nvSpPr>
        <p:spPr bwMode="auto">
          <a:xfrm>
            <a:off x="7824788" y="3552825"/>
            <a:ext cx="1089025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>
                <a:solidFill>
                  <a:srgbClr val="000000"/>
                </a:solidFill>
                <a:latin typeface="Arial Narrow" pitchFamily="34" charset="0"/>
              </a:rPr>
              <a:t>Supply</a:t>
            </a:r>
          </a:p>
        </p:txBody>
      </p:sp>
      <p:sp>
        <p:nvSpPr>
          <p:cNvPr id="4114" name="Text Box 16"/>
          <p:cNvSpPr txBox="1">
            <a:spLocks noChangeArrowheads="1"/>
          </p:cNvSpPr>
          <p:nvPr/>
        </p:nvSpPr>
        <p:spPr bwMode="auto">
          <a:xfrm>
            <a:off x="7824788" y="3908425"/>
            <a:ext cx="1089025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>
                <a:solidFill>
                  <a:srgbClr val="000000"/>
                </a:solidFill>
                <a:latin typeface="Arial Narrow" pitchFamily="34" charset="0"/>
              </a:rPr>
              <a:t>Electrical Wire</a:t>
            </a:r>
          </a:p>
        </p:txBody>
      </p:sp>
      <p:sp>
        <p:nvSpPr>
          <p:cNvPr id="4115" name="Line 17"/>
          <p:cNvSpPr>
            <a:spLocks noChangeShapeType="1"/>
          </p:cNvSpPr>
          <p:nvPr/>
        </p:nvSpPr>
        <p:spPr bwMode="auto">
          <a:xfrm>
            <a:off x="1298575" y="4332288"/>
            <a:ext cx="0" cy="145415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6" name="Line 18"/>
          <p:cNvSpPr>
            <a:spLocks noChangeShapeType="1"/>
          </p:cNvSpPr>
          <p:nvPr/>
        </p:nvSpPr>
        <p:spPr bwMode="auto">
          <a:xfrm flipH="1">
            <a:off x="1392238" y="3952875"/>
            <a:ext cx="854075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7" name="Line 19"/>
          <p:cNvSpPr>
            <a:spLocks noChangeShapeType="1"/>
          </p:cNvSpPr>
          <p:nvPr/>
        </p:nvSpPr>
        <p:spPr bwMode="auto">
          <a:xfrm flipH="1">
            <a:off x="2420938" y="3952875"/>
            <a:ext cx="820737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8" name="Freeform 20"/>
          <p:cNvSpPr>
            <a:spLocks/>
          </p:cNvSpPr>
          <p:nvPr/>
        </p:nvSpPr>
        <p:spPr bwMode="auto">
          <a:xfrm>
            <a:off x="3309938" y="4005263"/>
            <a:ext cx="676275" cy="280987"/>
          </a:xfrm>
          <a:custGeom>
            <a:avLst/>
            <a:gdLst>
              <a:gd name="T0" fmla="*/ 2147483647 w 417"/>
              <a:gd name="T1" fmla="*/ 2147483647 h 177"/>
              <a:gd name="T2" fmla="*/ 0 w 417"/>
              <a:gd name="T3" fmla="*/ 2147483647 h 177"/>
              <a:gd name="T4" fmla="*/ 0 w 417"/>
              <a:gd name="T5" fmla="*/ 0 h 177"/>
              <a:gd name="T6" fmla="*/ 0 60000 65536"/>
              <a:gd name="T7" fmla="*/ 0 60000 65536"/>
              <a:gd name="T8" fmla="*/ 0 60000 65536"/>
              <a:gd name="T9" fmla="*/ 0 w 417"/>
              <a:gd name="T10" fmla="*/ 0 h 177"/>
              <a:gd name="T11" fmla="*/ 417 w 417"/>
              <a:gd name="T12" fmla="*/ 177 h 1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7" h="177">
                <a:moveTo>
                  <a:pt x="417" y="177"/>
                </a:moveTo>
                <a:lnTo>
                  <a:pt x="0" y="177"/>
                </a:ln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19" name="Freeform 21"/>
          <p:cNvSpPr>
            <a:spLocks/>
          </p:cNvSpPr>
          <p:nvPr/>
        </p:nvSpPr>
        <p:spPr bwMode="auto">
          <a:xfrm>
            <a:off x="4143375" y="4281488"/>
            <a:ext cx="438150" cy="485775"/>
          </a:xfrm>
          <a:custGeom>
            <a:avLst/>
            <a:gdLst>
              <a:gd name="T0" fmla="*/ 0 w 276"/>
              <a:gd name="T1" fmla="*/ 0 h 306"/>
              <a:gd name="T2" fmla="*/ 2147483647 w 276"/>
              <a:gd name="T3" fmla="*/ 0 h 306"/>
              <a:gd name="T4" fmla="*/ 2147483647 w 276"/>
              <a:gd name="T5" fmla="*/ 2147483647 h 306"/>
              <a:gd name="T6" fmla="*/ 2147483647 w 276"/>
              <a:gd name="T7" fmla="*/ 2147483647 h 306"/>
              <a:gd name="T8" fmla="*/ 0 60000 65536"/>
              <a:gd name="T9" fmla="*/ 0 60000 65536"/>
              <a:gd name="T10" fmla="*/ 0 60000 65536"/>
              <a:gd name="T11" fmla="*/ 0 60000 65536"/>
              <a:gd name="T12" fmla="*/ 0 w 276"/>
              <a:gd name="T13" fmla="*/ 0 h 306"/>
              <a:gd name="T14" fmla="*/ 276 w 276"/>
              <a:gd name="T15" fmla="*/ 306 h 30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6" h="306">
                <a:moveTo>
                  <a:pt x="0" y="0"/>
                </a:moveTo>
                <a:lnTo>
                  <a:pt x="276" y="0"/>
                </a:lnTo>
                <a:lnTo>
                  <a:pt x="276" y="306"/>
                </a:lnTo>
                <a:lnTo>
                  <a:pt x="219" y="306"/>
                </a:lnTo>
              </a:path>
            </a:pathLst>
          </a:custGeom>
          <a:noFill/>
          <a:ln w="3810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20" name="Freeform 22"/>
          <p:cNvSpPr>
            <a:spLocks/>
          </p:cNvSpPr>
          <p:nvPr/>
        </p:nvSpPr>
        <p:spPr bwMode="auto">
          <a:xfrm>
            <a:off x="4191000" y="4519613"/>
            <a:ext cx="61913" cy="95250"/>
          </a:xfrm>
          <a:custGeom>
            <a:avLst/>
            <a:gdLst>
              <a:gd name="T0" fmla="*/ 0 w 39"/>
              <a:gd name="T1" fmla="*/ 2147483647 h 60"/>
              <a:gd name="T2" fmla="*/ 0 w 39"/>
              <a:gd name="T3" fmla="*/ 0 h 60"/>
              <a:gd name="T4" fmla="*/ 2147483647 w 39"/>
              <a:gd name="T5" fmla="*/ 0 h 60"/>
              <a:gd name="T6" fmla="*/ 0 60000 65536"/>
              <a:gd name="T7" fmla="*/ 0 60000 65536"/>
              <a:gd name="T8" fmla="*/ 0 60000 65536"/>
              <a:gd name="T9" fmla="*/ 0 w 39"/>
              <a:gd name="T10" fmla="*/ 0 h 60"/>
              <a:gd name="T11" fmla="*/ 39 w 39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" h="60">
                <a:moveTo>
                  <a:pt x="0" y="60"/>
                </a:moveTo>
                <a:lnTo>
                  <a:pt x="0" y="0"/>
                </a:lnTo>
                <a:lnTo>
                  <a:pt x="39" y="0"/>
                </a:lnTo>
              </a:path>
            </a:pathLst>
          </a:custGeom>
          <a:noFill/>
          <a:ln w="3810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21" name="Freeform 23"/>
          <p:cNvSpPr>
            <a:spLocks/>
          </p:cNvSpPr>
          <p:nvPr/>
        </p:nvSpPr>
        <p:spPr bwMode="auto">
          <a:xfrm>
            <a:off x="323850" y="1371600"/>
            <a:ext cx="1239838" cy="4970463"/>
          </a:xfrm>
          <a:custGeom>
            <a:avLst/>
            <a:gdLst>
              <a:gd name="T0" fmla="*/ 2147483647 w 781"/>
              <a:gd name="T1" fmla="*/ 2147483647 h 3131"/>
              <a:gd name="T2" fmla="*/ 0 w 781"/>
              <a:gd name="T3" fmla="*/ 2147483647 h 3131"/>
              <a:gd name="T4" fmla="*/ 0 w 781"/>
              <a:gd name="T5" fmla="*/ 2147483647 h 3131"/>
              <a:gd name="T6" fmla="*/ 2147483647 w 781"/>
              <a:gd name="T7" fmla="*/ 2147483647 h 3131"/>
              <a:gd name="T8" fmla="*/ 2147483647 w 781"/>
              <a:gd name="T9" fmla="*/ 0 h 3131"/>
              <a:gd name="T10" fmla="*/ 2147483647 w 781"/>
              <a:gd name="T11" fmla="*/ 0 h 3131"/>
              <a:gd name="T12" fmla="*/ 2147483647 w 781"/>
              <a:gd name="T13" fmla="*/ 2147483647 h 3131"/>
              <a:gd name="T14" fmla="*/ 2147483647 w 781"/>
              <a:gd name="T15" fmla="*/ 2147483647 h 313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81"/>
              <a:gd name="T25" fmla="*/ 0 h 3131"/>
              <a:gd name="T26" fmla="*/ 781 w 781"/>
              <a:gd name="T27" fmla="*/ 3131 h 313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81" h="3131">
                <a:moveTo>
                  <a:pt x="177" y="2889"/>
                </a:moveTo>
                <a:lnTo>
                  <a:pt x="0" y="2889"/>
                </a:lnTo>
                <a:lnTo>
                  <a:pt x="0" y="3131"/>
                </a:lnTo>
                <a:lnTo>
                  <a:pt x="781" y="3131"/>
                </a:lnTo>
                <a:lnTo>
                  <a:pt x="781" y="0"/>
                </a:lnTo>
                <a:lnTo>
                  <a:pt x="28" y="0"/>
                </a:lnTo>
                <a:lnTo>
                  <a:pt x="28" y="241"/>
                </a:lnTo>
                <a:lnTo>
                  <a:pt x="205" y="241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22" name="Line 24"/>
          <p:cNvSpPr>
            <a:spLocks noChangeShapeType="1"/>
          </p:cNvSpPr>
          <p:nvPr/>
        </p:nvSpPr>
        <p:spPr bwMode="auto">
          <a:xfrm>
            <a:off x="1357313" y="3805238"/>
            <a:ext cx="206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23" name="Freeform 25"/>
          <p:cNvSpPr>
            <a:spLocks/>
          </p:cNvSpPr>
          <p:nvPr/>
        </p:nvSpPr>
        <p:spPr bwMode="auto">
          <a:xfrm>
            <a:off x="1563688" y="2624138"/>
            <a:ext cx="192087" cy="576262"/>
          </a:xfrm>
          <a:custGeom>
            <a:avLst/>
            <a:gdLst>
              <a:gd name="T0" fmla="*/ 2147483647 w 121"/>
              <a:gd name="T1" fmla="*/ 0 h 363"/>
              <a:gd name="T2" fmla="*/ 2147483647 w 121"/>
              <a:gd name="T3" fmla="*/ 2147483647 h 363"/>
              <a:gd name="T4" fmla="*/ 0 w 121"/>
              <a:gd name="T5" fmla="*/ 2147483647 h 363"/>
              <a:gd name="T6" fmla="*/ 0 60000 65536"/>
              <a:gd name="T7" fmla="*/ 0 60000 65536"/>
              <a:gd name="T8" fmla="*/ 0 60000 65536"/>
              <a:gd name="T9" fmla="*/ 0 w 121"/>
              <a:gd name="T10" fmla="*/ 0 h 363"/>
              <a:gd name="T11" fmla="*/ 121 w 121"/>
              <a:gd name="T12" fmla="*/ 363 h 3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1" h="363">
                <a:moveTo>
                  <a:pt x="121" y="0"/>
                </a:moveTo>
                <a:lnTo>
                  <a:pt x="121" y="363"/>
                </a:lnTo>
                <a:lnTo>
                  <a:pt x="0" y="363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24" name="Freeform 26"/>
          <p:cNvSpPr>
            <a:spLocks/>
          </p:cNvSpPr>
          <p:nvPr/>
        </p:nvSpPr>
        <p:spPr bwMode="auto">
          <a:xfrm>
            <a:off x="6342063" y="1739900"/>
            <a:ext cx="220662" cy="4232275"/>
          </a:xfrm>
          <a:custGeom>
            <a:avLst/>
            <a:gdLst>
              <a:gd name="T0" fmla="*/ 2147483647 w 139"/>
              <a:gd name="T1" fmla="*/ 0 h 2666"/>
              <a:gd name="T2" fmla="*/ 0 w 139"/>
              <a:gd name="T3" fmla="*/ 0 h 2666"/>
              <a:gd name="T4" fmla="*/ 0 w 139"/>
              <a:gd name="T5" fmla="*/ 2147483647 h 2666"/>
              <a:gd name="T6" fmla="*/ 2147483647 w 139"/>
              <a:gd name="T7" fmla="*/ 2147483647 h 2666"/>
              <a:gd name="T8" fmla="*/ 0 60000 65536"/>
              <a:gd name="T9" fmla="*/ 0 60000 65536"/>
              <a:gd name="T10" fmla="*/ 0 60000 65536"/>
              <a:gd name="T11" fmla="*/ 0 60000 65536"/>
              <a:gd name="T12" fmla="*/ 0 w 139"/>
              <a:gd name="T13" fmla="*/ 0 h 2666"/>
              <a:gd name="T14" fmla="*/ 139 w 139"/>
              <a:gd name="T15" fmla="*/ 2666 h 266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9" h="2666">
                <a:moveTo>
                  <a:pt x="93" y="0"/>
                </a:moveTo>
                <a:lnTo>
                  <a:pt x="0" y="0"/>
                </a:lnTo>
                <a:lnTo>
                  <a:pt x="0" y="2666"/>
                </a:lnTo>
                <a:lnTo>
                  <a:pt x="139" y="266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25" name="Freeform 27"/>
          <p:cNvSpPr>
            <a:spLocks/>
          </p:cNvSpPr>
          <p:nvPr/>
        </p:nvSpPr>
        <p:spPr bwMode="auto">
          <a:xfrm>
            <a:off x="2054225" y="2609850"/>
            <a:ext cx="4287838" cy="855663"/>
          </a:xfrm>
          <a:custGeom>
            <a:avLst/>
            <a:gdLst>
              <a:gd name="T0" fmla="*/ 0 w 2713"/>
              <a:gd name="T1" fmla="*/ 0 h 539"/>
              <a:gd name="T2" fmla="*/ 0 w 2713"/>
              <a:gd name="T3" fmla="*/ 2147483647 h 539"/>
              <a:gd name="T4" fmla="*/ 2147483647 w 2713"/>
              <a:gd name="T5" fmla="*/ 2147483647 h 539"/>
              <a:gd name="T6" fmla="*/ 0 60000 65536"/>
              <a:gd name="T7" fmla="*/ 0 60000 65536"/>
              <a:gd name="T8" fmla="*/ 0 60000 65536"/>
              <a:gd name="T9" fmla="*/ 0 w 2713"/>
              <a:gd name="T10" fmla="*/ 0 h 539"/>
              <a:gd name="T11" fmla="*/ 2713 w 2713"/>
              <a:gd name="T12" fmla="*/ 539 h 53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13" h="539">
                <a:moveTo>
                  <a:pt x="0" y="0"/>
                </a:moveTo>
                <a:lnTo>
                  <a:pt x="0" y="539"/>
                </a:lnTo>
                <a:lnTo>
                  <a:pt x="2713" y="539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26" name="Freeform 28"/>
          <p:cNvSpPr>
            <a:spLocks/>
          </p:cNvSpPr>
          <p:nvPr/>
        </p:nvSpPr>
        <p:spPr bwMode="auto">
          <a:xfrm>
            <a:off x="4000500" y="2890838"/>
            <a:ext cx="66675" cy="1300162"/>
          </a:xfrm>
          <a:custGeom>
            <a:avLst/>
            <a:gdLst>
              <a:gd name="T0" fmla="*/ 2147483647 w 42"/>
              <a:gd name="T1" fmla="*/ 2147483647 h 819"/>
              <a:gd name="T2" fmla="*/ 2147483647 w 42"/>
              <a:gd name="T3" fmla="*/ 2147483647 h 819"/>
              <a:gd name="T4" fmla="*/ 0 w 42"/>
              <a:gd name="T5" fmla="*/ 2147483647 h 819"/>
              <a:gd name="T6" fmla="*/ 0 w 42"/>
              <a:gd name="T7" fmla="*/ 0 h 819"/>
              <a:gd name="T8" fmla="*/ 0 60000 65536"/>
              <a:gd name="T9" fmla="*/ 0 60000 65536"/>
              <a:gd name="T10" fmla="*/ 0 60000 65536"/>
              <a:gd name="T11" fmla="*/ 0 60000 65536"/>
              <a:gd name="T12" fmla="*/ 0 w 42"/>
              <a:gd name="T13" fmla="*/ 0 h 819"/>
              <a:gd name="T14" fmla="*/ 42 w 42"/>
              <a:gd name="T15" fmla="*/ 819 h 81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" h="819">
                <a:moveTo>
                  <a:pt x="42" y="819"/>
                </a:moveTo>
                <a:lnTo>
                  <a:pt x="42" y="192"/>
                </a:lnTo>
                <a:lnTo>
                  <a:pt x="0" y="192"/>
                </a:ln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27" name="Freeform 29"/>
          <p:cNvSpPr>
            <a:spLocks/>
          </p:cNvSpPr>
          <p:nvPr/>
        </p:nvSpPr>
        <p:spPr bwMode="auto">
          <a:xfrm>
            <a:off x="2328863" y="1924050"/>
            <a:ext cx="1004887" cy="1938338"/>
          </a:xfrm>
          <a:custGeom>
            <a:avLst/>
            <a:gdLst>
              <a:gd name="T0" fmla="*/ 0 w 633"/>
              <a:gd name="T1" fmla="*/ 2147483647 h 1197"/>
              <a:gd name="T2" fmla="*/ 0 w 633"/>
              <a:gd name="T3" fmla="*/ 0 h 1197"/>
              <a:gd name="T4" fmla="*/ 2147483647 w 633"/>
              <a:gd name="T5" fmla="*/ 0 h 1197"/>
              <a:gd name="T6" fmla="*/ 0 60000 65536"/>
              <a:gd name="T7" fmla="*/ 0 60000 65536"/>
              <a:gd name="T8" fmla="*/ 0 60000 65536"/>
              <a:gd name="T9" fmla="*/ 0 w 633"/>
              <a:gd name="T10" fmla="*/ 0 h 1197"/>
              <a:gd name="T11" fmla="*/ 633 w 633"/>
              <a:gd name="T12" fmla="*/ 1197 h 11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33" h="1197">
                <a:moveTo>
                  <a:pt x="0" y="1197"/>
                </a:moveTo>
                <a:lnTo>
                  <a:pt x="0" y="0"/>
                </a:lnTo>
                <a:lnTo>
                  <a:pt x="633" y="0"/>
                </a:lnTo>
              </a:path>
            </a:pathLst>
          </a:custGeom>
          <a:noFill/>
          <a:ln w="3810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28" name="Freeform 30"/>
          <p:cNvSpPr>
            <a:spLocks/>
          </p:cNvSpPr>
          <p:nvPr/>
        </p:nvSpPr>
        <p:spPr bwMode="auto">
          <a:xfrm>
            <a:off x="2909888" y="3090863"/>
            <a:ext cx="919162" cy="252412"/>
          </a:xfrm>
          <a:custGeom>
            <a:avLst/>
            <a:gdLst>
              <a:gd name="T0" fmla="*/ 2147483647 w 579"/>
              <a:gd name="T1" fmla="*/ 2147483647 h 159"/>
              <a:gd name="T2" fmla="*/ 0 w 579"/>
              <a:gd name="T3" fmla="*/ 2147483647 h 159"/>
              <a:gd name="T4" fmla="*/ 0 w 579"/>
              <a:gd name="T5" fmla="*/ 0 h 159"/>
              <a:gd name="T6" fmla="*/ 0 60000 65536"/>
              <a:gd name="T7" fmla="*/ 0 60000 65536"/>
              <a:gd name="T8" fmla="*/ 0 60000 65536"/>
              <a:gd name="T9" fmla="*/ 0 w 579"/>
              <a:gd name="T10" fmla="*/ 0 h 159"/>
              <a:gd name="T11" fmla="*/ 579 w 579"/>
              <a:gd name="T12" fmla="*/ 159 h 15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9" h="159">
                <a:moveTo>
                  <a:pt x="579" y="159"/>
                </a:moveTo>
                <a:lnTo>
                  <a:pt x="0" y="159"/>
                </a:ln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rgbClr val="00A4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29" name="Freeform 31"/>
          <p:cNvSpPr>
            <a:spLocks/>
          </p:cNvSpPr>
          <p:nvPr/>
        </p:nvSpPr>
        <p:spPr bwMode="auto">
          <a:xfrm>
            <a:off x="2490788" y="1733550"/>
            <a:ext cx="842962" cy="1609725"/>
          </a:xfrm>
          <a:custGeom>
            <a:avLst/>
            <a:gdLst>
              <a:gd name="T0" fmla="*/ 2147483647 w 531"/>
              <a:gd name="T1" fmla="*/ 2147483647 h 1014"/>
              <a:gd name="T2" fmla="*/ 0 w 531"/>
              <a:gd name="T3" fmla="*/ 2147483647 h 1014"/>
              <a:gd name="T4" fmla="*/ 2147483647 w 531"/>
              <a:gd name="T5" fmla="*/ 0 h 1014"/>
              <a:gd name="T6" fmla="*/ 2147483647 w 531"/>
              <a:gd name="T7" fmla="*/ 0 h 1014"/>
              <a:gd name="T8" fmla="*/ 0 60000 65536"/>
              <a:gd name="T9" fmla="*/ 0 60000 65536"/>
              <a:gd name="T10" fmla="*/ 0 60000 65536"/>
              <a:gd name="T11" fmla="*/ 0 60000 65536"/>
              <a:gd name="T12" fmla="*/ 0 w 531"/>
              <a:gd name="T13" fmla="*/ 0 h 1014"/>
              <a:gd name="T14" fmla="*/ 531 w 531"/>
              <a:gd name="T15" fmla="*/ 1014 h 10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31" h="1014">
                <a:moveTo>
                  <a:pt x="261" y="1014"/>
                </a:moveTo>
                <a:lnTo>
                  <a:pt x="0" y="1014"/>
                </a:lnTo>
                <a:lnTo>
                  <a:pt x="1" y="0"/>
                </a:lnTo>
                <a:lnTo>
                  <a:pt x="531" y="0"/>
                </a:lnTo>
              </a:path>
            </a:pathLst>
          </a:custGeom>
          <a:noFill/>
          <a:ln w="38100" cap="flat" cmpd="sng">
            <a:solidFill>
              <a:srgbClr val="00A4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30" name="Freeform 32"/>
          <p:cNvSpPr>
            <a:spLocks/>
          </p:cNvSpPr>
          <p:nvPr/>
        </p:nvSpPr>
        <p:spPr bwMode="auto">
          <a:xfrm>
            <a:off x="2662238" y="1819275"/>
            <a:ext cx="671512" cy="1262063"/>
          </a:xfrm>
          <a:custGeom>
            <a:avLst/>
            <a:gdLst>
              <a:gd name="T0" fmla="*/ 2147483647 w 423"/>
              <a:gd name="T1" fmla="*/ 2147483647 h 795"/>
              <a:gd name="T2" fmla="*/ 0 w 423"/>
              <a:gd name="T3" fmla="*/ 2147483647 h 795"/>
              <a:gd name="T4" fmla="*/ 0 w 423"/>
              <a:gd name="T5" fmla="*/ 0 h 795"/>
              <a:gd name="T6" fmla="*/ 2147483647 w 423"/>
              <a:gd name="T7" fmla="*/ 0 h 795"/>
              <a:gd name="T8" fmla="*/ 0 60000 65536"/>
              <a:gd name="T9" fmla="*/ 0 60000 65536"/>
              <a:gd name="T10" fmla="*/ 0 60000 65536"/>
              <a:gd name="T11" fmla="*/ 0 60000 65536"/>
              <a:gd name="T12" fmla="*/ 0 w 423"/>
              <a:gd name="T13" fmla="*/ 0 h 795"/>
              <a:gd name="T14" fmla="*/ 423 w 423"/>
              <a:gd name="T15" fmla="*/ 795 h 79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3" h="795">
                <a:moveTo>
                  <a:pt x="69" y="795"/>
                </a:moveTo>
                <a:lnTo>
                  <a:pt x="0" y="795"/>
                </a:lnTo>
                <a:lnTo>
                  <a:pt x="0" y="0"/>
                </a:lnTo>
                <a:lnTo>
                  <a:pt x="423" y="0"/>
                </a:lnTo>
              </a:path>
            </a:pathLst>
          </a:custGeom>
          <a:noFill/>
          <a:ln w="38100" cap="flat" cmpd="sng">
            <a:solidFill>
              <a:srgbClr val="00A4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2454275" y="2690813"/>
            <a:ext cx="120650" cy="257175"/>
            <a:chOff x="570" y="1605"/>
            <a:chExt cx="92" cy="195"/>
          </a:xfrm>
        </p:grpSpPr>
        <p:sp>
          <p:nvSpPr>
            <p:cNvPr id="4183" name="Freeform 34"/>
            <p:cNvSpPr>
              <a:spLocks/>
            </p:cNvSpPr>
            <p:nvPr/>
          </p:nvSpPr>
          <p:spPr bwMode="auto">
            <a:xfrm>
              <a:off x="570" y="1605"/>
              <a:ext cx="54" cy="168"/>
            </a:xfrm>
            <a:custGeom>
              <a:avLst/>
              <a:gdLst>
                <a:gd name="T0" fmla="*/ 0 w 54"/>
                <a:gd name="T1" fmla="*/ 0 h 168"/>
                <a:gd name="T2" fmla="*/ 54 w 54"/>
                <a:gd name="T3" fmla="*/ 0 h 168"/>
                <a:gd name="T4" fmla="*/ 54 w 54"/>
                <a:gd name="T5" fmla="*/ 168 h 168"/>
                <a:gd name="T6" fmla="*/ 0 w 54"/>
                <a:gd name="T7" fmla="*/ 168 h 168"/>
                <a:gd name="T8" fmla="*/ 0 w 54"/>
                <a:gd name="T9" fmla="*/ 0 h 1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168"/>
                <a:gd name="T17" fmla="*/ 54 w 54"/>
                <a:gd name="T18" fmla="*/ 168 h 1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168">
                  <a:moveTo>
                    <a:pt x="0" y="0"/>
                  </a:moveTo>
                  <a:lnTo>
                    <a:pt x="54" y="0"/>
                  </a:lnTo>
                  <a:lnTo>
                    <a:pt x="54" y="168"/>
                  </a:lnTo>
                  <a:lnTo>
                    <a:pt x="0" y="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4" name="Freeform 35"/>
            <p:cNvSpPr>
              <a:spLocks/>
            </p:cNvSpPr>
            <p:nvPr/>
          </p:nvSpPr>
          <p:spPr bwMode="auto">
            <a:xfrm>
              <a:off x="570" y="1773"/>
              <a:ext cx="54" cy="27"/>
            </a:xfrm>
            <a:custGeom>
              <a:avLst/>
              <a:gdLst>
                <a:gd name="T0" fmla="*/ 0 w 54"/>
                <a:gd name="T1" fmla="*/ 0 h 168"/>
                <a:gd name="T2" fmla="*/ 54 w 54"/>
                <a:gd name="T3" fmla="*/ 0 h 168"/>
                <a:gd name="T4" fmla="*/ 54 w 54"/>
                <a:gd name="T5" fmla="*/ 0 h 168"/>
                <a:gd name="T6" fmla="*/ 0 w 54"/>
                <a:gd name="T7" fmla="*/ 0 h 168"/>
                <a:gd name="T8" fmla="*/ 0 w 54"/>
                <a:gd name="T9" fmla="*/ 0 h 1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168"/>
                <a:gd name="T17" fmla="*/ 54 w 54"/>
                <a:gd name="T18" fmla="*/ 168 h 1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168">
                  <a:moveTo>
                    <a:pt x="0" y="0"/>
                  </a:moveTo>
                  <a:lnTo>
                    <a:pt x="54" y="0"/>
                  </a:lnTo>
                  <a:lnTo>
                    <a:pt x="54" y="168"/>
                  </a:lnTo>
                  <a:lnTo>
                    <a:pt x="0" y="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5" name="Freeform 36"/>
            <p:cNvSpPr>
              <a:spLocks/>
            </p:cNvSpPr>
            <p:nvPr/>
          </p:nvSpPr>
          <p:spPr bwMode="auto">
            <a:xfrm>
              <a:off x="624" y="1632"/>
              <a:ext cx="23" cy="32"/>
            </a:xfrm>
            <a:custGeom>
              <a:avLst/>
              <a:gdLst>
                <a:gd name="T0" fmla="*/ 0 w 23"/>
                <a:gd name="T1" fmla="*/ 0 h 32"/>
                <a:gd name="T2" fmla="*/ 23 w 23"/>
                <a:gd name="T3" fmla="*/ 0 h 32"/>
                <a:gd name="T4" fmla="*/ 23 w 23"/>
                <a:gd name="T5" fmla="*/ 32 h 32"/>
                <a:gd name="T6" fmla="*/ 0 w 23"/>
                <a:gd name="T7" fmla="*/ 32 h 32"/>
                <a:gd name="T8" fmla="*/ 0 w 23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32"/>
                <a:gd name="T17" fmla="*/ 23 w 23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32">
                  <a:moveTo>
                    <a:pt x="0" y="0"/>
                  </a:moveTo>
                  <a:lnTo>
                    <a:pt x="23" y="0"/>
                  </a:lnTo>
                  <a:lnTo>
                    <a:pt x="23" y="32"/>
                  </a:lnTo>
                  <a:lnTo>
                    <a:pt x="0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6" name="Freeform 37"/>
            <p:cNvSpPr>
              <a:spLocks/>
            </p:cNvSpPr>
            <p:nvPr/>
          </p:nvSpPr>
          <p:spPr bwMode="auto">
            <a:xfrm>
              <a:off x="648" y="1632"/>
              <a:ext cx="14" cy="32"/>
            </a:xfrm>
            <a:custGeom>
              <a:avLst/>
              <a:gdLst>
                <a:gd name="T0" fmla="*/ 0 w 14"/>
                <a:gd name="T1" fmla="*/ 0 h 32"/>
                <a:gd name="T2" fmla="*/ 14 w 14"/>
                <a:gd name="T3" fmla="*/ 0 h 32"/>
                <a:gd name="T4" fmla="*/ 14 w 14"/>
                <a:gd name="T5" fmla="*/ 32 h 32"/>
                <a:gd name="T6" fmla="*/ 0 w 14"/>
                <a:gd name="T7" fmla="*/ 32 h 32"/>
                <a:gd name="T8" fmla="*/ 0 w 14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32"/>
                <a:gd name="T17" fmla="*/ 14 w 14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32">
                  <a:moveTo>
                    <a:pt x="0" y="0"/>
                  </a:moveTo>
                  <a:lnTo>
                    <a:pt x="14" y="0"/>
                  </a:lnTo>
                  <a:lnTo>
                    <a:pt x="14" y="32"/>
                  </a:lnTo>
                  <a:lnTo>
                    <a:pt x="0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32" name="Line 38"/>
          <p:cNvSpPr>
            <a:spLocks noChangeShapeType="1"/>
          </p:cNvSpPr>
          <p:nvPr/>
        </p:nvSpPr>
        <p:spPr bwMode="auto">
          <a:xfrm flipV="1">
            <a:off x="3919538" y="2890838"/>
            <a:ext cx="0" cy="376237"/>
          </a:xfrm>
          <a:prstGeom prst="line">
            <a:avLst/>
          </a:prstGeom>
          <a:noFill/>
          <a:ln w="38100">
            <a:solidFill>
              <a:srgbClr val="00A4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33" name="Freeform 39"/>
          <p:cNvSpPr>
            <a:spLocks/>
          </p:cNvSpPr>
          <p:nvPr/>
        </p:nvSpPr>
        <p:spPr bwMode="auto">
          <a:xfrm>
            <a:off x="3924300" y="3419475"/>
            <a:ext cx="628650" cy="719138"/>
          </a:xfrm>
          <a:custGeom>
            <a:avLst/>
            <a:gdLst>
              <a:gd name="T0" fmla="*/ 0 w 396"/>
              <a:gd name="T1" fmla="*/ 0 h 453"/>
              <a:gd name="T2" fmla="*/ 0 w 396"/>
              <a:gd name="T3" fmla="*/ 2147483647 h 453"/>
              <a:gd name="T4" fmla="*/ 2147483647 w 396"/>
              <a:gd name="T5" fmla="*/ 2147483647 h 453"/>
              <a:gd name="T6" fmla="*/ 0 60000 65536"/>
              <a:gd name="T7" fmla="*/ 0 60000 65536"/>
              <a:gd name="T8" fmla="*/ 0 60000 65536"/>
              <a:gd name="T9" fmla="*/ 0 w 396"/>
              <a:gd name="T10" fmla="*/ 0 h 453"/>
              <a:gd name="T11" fmla="*/ 396 w 396"/>
              <a:gd name="T12" fmla="*/ 453 h 4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6" h="453">
                <a:moveTo>
                  <a:pt x="0" y="0"/>
                </a:moveTo>
                <a:lnTo>
                  <a:pt x="0" y="453"/>
                </a:lnTo>
                <a:lnTo>
                  <a:pt x="396" y="453"/>
                </a:lnTo>
              </a:path>
            </a:pathLst>
          </a:custGeom>
          <a:noFill/>
          <a:ln w="38100" cap="flat" cmpd="sng">
            <a:solidFill>
              <a:srgbClr val="00A4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34" name="Freeform 40"/>
          <p:cNvSpPr>
            <a:spLocks/>
          </p:cNvSpPr>
          <p:nvPr/>
        </p:nvSpPr>
        <p:spPr bwMode="auto">
          <a:xfrm>
            <a:off x="4195763" y="5205413"/>
            <a:ext cx="52387" cy="104775"/>
          </a:xfrm>
          <a:custGeom>
            <a:avLst/>
            <a:gdLst>
              <a:gd name="T0" fmla="*/ 0 w 33"/>
              <a:gd name="T1" fmla="*/ 2147483647 h 66"/>
              <a:gd name="T2" fmla="*/ 0 w 33"/>
              <a:gd name="T3" fmla="*/ 0 h 66"/>
              <a:gd name="T4" fmla="*/ 2147483647 w 33"/>
              <a:gd name="T5" fmla="*/ 0 h 66"/>
              <a:gd name="T6" fmla="*/ 0 60000 65536"/>
              <a:gd name="T7" fmla="*/ 0 60000 65536"/>
              <a:gd name="T8" fmla="*/ 0 60000 65536"/>
              <a:gd name="T9" fmla="*/ 0 w 33"/>
              <a:gd name="T10" fmla="*/ 0 h 66"/>
              <a:gd name="T11" fmla="*/ 33 w 33"/>
              <a:gd name="T12" fmla="*/ 66 h 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" h="66">
                <a:moveTo>
                  <a:pt x="0" y="66"/>
                </a:moveTo>
                <a:lnTo>
                  <a:pt x="0" y="0"/>
                </a:lnTo>
                <a:lnTo>
                  <a:pt x="33" y="0"/>
                </a:lnTo>
              </a:path>
            </a:pathLst>
          </a:custGeom>
          <a:noFill/>
          <a:ln w="38100" cap="flat" cmpd="sng">
            <a:solidFill>
              <a:srgbClr val="00A4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35" name="Freeform 41"/>
          <p:cNvSpPr>
            <a:spLocks/>
          </p:cNvSpPr>
          <p:nvPr/>
        </p:nvSpPr>
        <p:spPr bwMode="auto">
          <a:xfrm>
            <a:off x="4486275" y="4214813"/>
            <a:ext cx="166688" cy="1233487"/>
          </a:xfrm>
          <a:custGeom>
            <a:avLst/>
            <a:gdLst>
              <a:gd name="T0" fmla="*/ 0 w 105"/>
              <a:gd name="T1" fmla="*/ 2147483647 h 777"/>
              <a:gd name="T2" fmla="*/ 2147483647 w 105"/>
              <a:gd name="T3" fmla="*/ 2147483647 h 777"/>
              <a:gd name="T4" fmla="*/ 2147483647 w 105"/>
              <a:gd name="T5" fmla="*/ 0 h 777"/>
              <a:gd name="T6" fmla="*/ 0 60000 65536"/>
              <a:gd name="T7" fmla="*/ 0 60000 65536"/>
              <a:gd name="T8" fmla="*/ 0 60000 65536"/>
              <a:gd name="T9" fmla="*/ 0 w 105"/>
              <a:gd name="T10" fmla="*/ 0 h 777"/>
              <a:gd name="T11" fmla="*/ 105 w 105"/>
              <a:gd name="T12" fmla="*/ 777 h 7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" h="777">
                <a:moveTo>
                  <a:pt x="0" y="777"/>
                </a:moveTo>
                <a:lnTo>
                  <a:pt x="105" y="777"/>
                </a:lnTo>
                <a:lnTo>
                  <a:pt x="105" y="0"/>
                </a:lnTo>
              </a:path>
            </a:pathLst>
          </a:custGeom>
          <a:noFill/>
          <a:ln w="38100" cap="flat" cmpd="sng">
            <a:solidFill>
              <a:srgbClr val="00A4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36" name="Line 42"/>
          <p:cNvSpPr>
            <a:spLocks noChangeShapeType="1"/>
          </p:cNvSpPr>
          <p:nvPr/>
        </p:nvSpPr>
        <p:spPr bwMode="auto">
          <a:xfrm flipV="1">
            <a:off x="4643438" y="3976688"/>
            <a:ext cx="0" cy="90487"/>
          </a:xfrm>
          <a:prstGeom prst="line">
            <a:avLst/>
          </a:prstGeom>
          <a:noFill/>
          <a:ln w="38100">
            <a:solidFill>
              <a:srgbClr val="00A4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37" name="Line 43"/>
          <p:cNvSpPr>
            <a:spLocks noChangeShapeType="1"/>
          </p:cNvSpPr>
          <p:nvPr/>
        </p:nvSpPr>
        <p:spPr bwMode="auto">
          <a:xfrm flipH="1">
            <a:off x="3381375" y="3881438"/>
            <a:ext cx="1181100" cy="0"/>
          </a:xfrm>
          <a:prstGeom prst="line">
            <a:avLst/>
          </a:prstGeom>
          <a:noFill/>
          <a:ln w="38100">
            <a:solidFill>
              <a:srgbClr val="00A4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38" name="Line 44"/>
          <p:cNvSpPr>
            <a:spLocks noChangeShapeType="1"/>
          </p:cNvSpPr>
          <p:nvPr/>
        </p:nvSpPr>
        <p:spPr bwMode="auto">
          <a:xfrm flipH="1">
            <a:off x="4714875" y="3881438"/>
            <a:ext cx="2162175" cy="0"/>
          </a:xfrm>
          <a:prstGeom prst="line">
            <a:avLst/>
          </a:prstGeom>
          <a:noFill/>
          <a:ln w="38100">
            <a:solidFill>
              <a:srgbClr val="00A4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39" name="Freeform 45"/>
          <p:cNvSpPr>
            <a:spLocks/>
          </p:cNvSpPr>
          <p:nvPr/>
        </p:nvSpPr>
        <p:spPr bwMode="auto">
          <a:xfrm>
            <a:off x="3100388" y="3838575"/>
            <a:ext cx="3829050" cy="552450"/>
          </a:xfrm>
          <a:custGeom>
            <a:avLst/>
            <a:gdLst>
              <a:gd name="T0" fmla="*/ 2147483647 w 2412"/>
              <a:gd name="T1" fmla="*/ 2147483647 h 348"/>
              <a:gd name="T2" fmla="*/ 2147483647 w 2412"/>
              <a:gd name="T3" fmla="*/ 2147483647 h 348"/>
              <a:gd name="T4" fmla="*/ 2147483647 w 2412"/>
              <a:gd name="T5" fmla="*/ 2147483647 h 348"/>
              <a:gd name="T6" fmla="*/ 0 w 2412"/>
              <a:gd name="T7" fmla="*/ 2147483647 h 348"/>
              <a:gd name="T8" fmla="*/ 0 w 2412"/>
              <a:gd name="T9" fmla="*/ 0 h 348"/>
              <a:gd name="T10" fmla="*/ 2147483647 w 2412"/>
              <a:gd name="T11" fmla="*/ 0 h 3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12"/>
              <a:gd name="T19" fmla="*/ 0 h 348"/>
              <a:gd name="T20" fmla="*/ 2412 w 2412"/>
              <a:gd name="T21" fmla="*/ 348 h 3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12" h="348">
                <a:moveTo>
                  <a:pt x="2412" y="120"/>
                </a:moveTo>
                <a:lnTo>
                  <a:pt x="2412" y="348"/>
                </a:lnTo>
                <a:lnTo>
                  <a:pt x="222" y="348"/>
                </a:lnTo>
                <a:lnTo>
                  <a:pt x="0" y="348"/>
                </a:lnTo>
                <a:lnTo>
                  <a:pt x="0" y="0"/>
                </a:lnTo>
                <a:lnTo>
                  <a:pt x="93" y="0"/>
                </a:lnTo>
              </a:path>
            </a:pathLst>
          </a:custGeom>
          <a:noFill/>
          <a:ln w="38100" cap="flat" cmpd="sng">
            <a:solidFill>
              <a:srgbClr val="00A4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40" name="Freeform 46"/>
          <p:cNvSpPr>
            <a:spLocks/>
          </p:cNvSpPr>
          <p:nvPr/>
        </p:nvSpPr>
        <p:spPr bwMode="auto">
          <a:xfrm>
            <a:off x="6342063" y="3465513"/>
            <a:ext cx="574675" cy="295275"/>
          </a:xfrm>
          <a:custGeom>
            <a:avLst/>
            <a:gdLst>
              <a:gd name="T0" fmla="*/ 2147483647 w 362"/>
              <a:gd name="T1" fmla="*/ 2147483647 h 186"/>
              <a:gd name="T2" fmla="*/ 2147483647 w 362"/>
              <a:gd name="T3" fmla="*/ 0 h 186"/>
              <a:gd name="T4" fmla="*/ 0 w 362"/>
              <a:gd name="T5" fmla="*/ 0 h 186"/>
              <a:gd name="T6" fmla="*/ 0 60000 65536"/>
              <a:gd name="T7" fmla="*/ 0 60000 65536"/>
              <a:gd name="T8" fmla="*/ 0 60000 65536"/>
              <a:gd name="T9" fmla="*/ 0 w 362"/>
              <a:gd name="T10" fmla="*/ 0 h 186"/>
              <a:gd name="T11" fmla="*/ 362 w 362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2" h="186">
                <a:moveTo>
                  <a:pt x="362" y="186"/>
                </a:moveTo>
                <a:lnTo>
                  <a:pt x="362" y="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41" name="Freeform 47"/>
          <p:cNvSpPr>
            <a:spLocks/>
          </p:cNvSpPr>
          <p:nvPr/>
        </p:nvSpPr>
        <p:spPr bwMode="auto">
          <a:xfrm>
            <a:off x="5575300" y="1916113"/>
            <a:ext cx="1474788" cy="1697037"/>
          </a:xfrm>
          <a:custGeom>
            <a:avLst/>
            <a:gdLst>
              <a:gd name="T0" fmla="*/ 0 w 929"/>
              <a:gd name="T1" fmla="*/ 0 h 1069"/>
              <a:gd name="T2" fmla="*/ 0 w 929"/>
              <a:gd name="T3" fmla="*/ 2147483647 h 1069"/>
              <a:gd name="T4" fmla="*/ 2147483647 w 929"/>
              <a:gd name="T5" fmla="*/ 2147483647 h 1069"/>
              <a:gd name="T6" fmla="*/ 0 60000 65536"/>
              <a:gd name="T7" fmla="*/ 0 60000 65536"/>
              <a:gd name="T8" fmla="*/ 0 60000 65536"/>
              <a:gd name="T9" fmla="*/ 0 w 929"/>
              <a:gd name="T10" fmla="*/ 0 h 1069"/>
              <a:gd name="T11" fmla="*/ 929 w 929"/>
              <a:gd name="T12" fmla="*/ 1069 h 106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29" h="1069">
                <a:moveTo>
                  <a:pt x="0" y="0"/>
                </a:moveTo>
                <a:lnTo>
                  <a:pt x="0" y="1069"/>
                </a:lnTo>
                <a:lnTo>
                  <a:pt x="929" y="1069"/>
                </a:lnTo>
              </a:path>
            </a:pathLst>
          </a:custGeom>
          <a:noFill/>
          <a:ln w="38100" cap="flat" cmpd="sng">
            <a:solidFill>
              <a:srgbClr val="00A4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42" name="Freeform 48"/>
          <p:cNvSpPr>
            <a:spLocks/>
          </p:cNvSpPr>
          <p:nvPr/>
        </p:nvSpPr>
        <p:spPr bwMode="auto">
          <a:xfrm>
            <a:off x="5575300" y="4173538"/>
            <a:ext cx="1503363" cy="1608137"/>
          </a:xfrm>
          <a:custGeom>
            <a:avLst/>
            <a:gdLst>
              <a:gd name="T0" fmla="*/ 0 w 947"/>
              <a:gd name="T1" fmla="*/ 2147483647 h 1013"/>
              <a:gd name="T2" fmla="*/ 0 w 947"/>
              <a:gd name="T3" fmla="*/ 2147483647 h 1013"/>
              <a:gd name="T4" fmla="*/ 2147483647 w 947"/>
              <a:gd name="T5" fmla="*/ 2147483647 h 1013"/>
              <a:gd name="T6" fmla="*/ 2147483647 w 947"/>
              <a:gd name="T7" fmla="*/ 0 h 1013"/>
              <a:gd name="T8" fmla="*/ 2147483647 w 947"/>
              <a:gd name="T9" fmla="*/ 0 h 10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47"/>
              <a:gd name="T16" fmla="*/ 0 h 1013"/>
              <a:gd name="T17" fmla="*/ 947 w 947"/>
              <a:gd name="T18" fmla="*/ 1013 h 101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47" h="1013">
                <a:moveTo>
                  <a:pt x="0" y="1013"/>
                </a:moveTo>
                <a:lnTo>
                  <a:pt x="0" y="585"/>
                </a:lnTo>
                <a:lnTo>
                  <a:pt x="687" y="585"/>
                </a:lnTo>
                <a:lnTo>
                  <a:pt x="687" y="0"/>
                </a:lnTo>
                <a:lnTo>
                  <a:pt x="947" y="0"/>
                </a:lnTo>
              </a:path>
            </a:pathLst>
          </a:custGeom>
          <a:noFill/>
          <a:ln w="38100" cap="flat" cmpd="sng">
            <a:solidFill>
              <a:srgbClr val="00A4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43" name="Line 49"/>
          <p:cNvSpPr>
            <a:spLocks noChangeShapeType="1"/>
          </p:cNvSpPr>
          <p:nvPr/>
        </p:nvSpPr>
        <p:spPr bwMode="auto">
          <a:xfrm flipV="1">
            <a:off x="7108825" y="1901825"/>
            <a:ext cx="0" cy="1593850"/>
          </a:xfrm>
          <a:prstGeom prst="line">
            <a:avLst/>
          </a:prstGeom>
          <a:noFill/>
          <a:ln w="38100">
            <a:solidFill>
              <a:srgbClr val="00A4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44" name="Line 50"/>
          <p:cNvSpPr>
            <a:spLocks noChangeShapeType="1"/>
          </p:cNvSpPr>
          <p:nvPr/>
        </p:nvSpPr>
        <p:spPr bwMode="auto">
          <a:xfrm flipV="1">
            <a:off x="7108825" y="4278313"/>
            <a:ext cx="0" cy="1517650"/>
          </a:xfrm>
          <a:prstGeom prst="line">
            <a:avLst/>
          </a:prstGeom>
          <a:noFill/>
          <a:ln w="38100">
            <a:solidFill>
              <a:srgbClr val="00A4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45" name="Freeform 51"/>
          <p:cNvSpPr>
            <a:spLocks/>
          </p:cNvSpPr>
          <p:nvPr/>
        </p:nvSpPr>
        <p:spPr bwMode="auto">
          <a:xfrm>
            <a:off x="5715000" y="1938338"/>
            <a:ext cx="1492250" cy="638175"/>
          </a:xfrm>
          <a:custGeom>
            <a:avLst/>
            <a:gdLst>
              <a:gd name="T0" fmla="*/ 0 w 940"/>
              <a:gd name="T1" fmla="*/ 0 h 402"/>
              <a:gd name="T2" fmla="*/ 0 w 940"/>
              <a:gd name="T3" fmla="*/ 2147483647 h 402"/>
              <a:gd name="T4" fmla="*/ 2147483647 w 940"/>
              <a:gd name="T5" fmla="*/ 2147483647 h 402"/>
              <a:gd name="T6" fmla="*/ 2147483647 w 940"/>
              <a:gd name="T7" fmla="*/ 0 h 402"/>
              <a:gd name="T8" fmla="*/ 0 60000 65536"/>
              <a:gd name="T9" fmla="*/ 0 60000 65536"/>
              <a:gd name="T10" fmla="*/ 0 60000 65536"/>
              <a:gd name="T11" fmla="*/ 0 60000 65536"/>
              <a:gd name="T12" fmla="*/ 0 w 940"/>
              <a:gd name="T13" fmla="*/ 0 h 402"/>
              <a:gd name="T14" fmla="*/ 940 w 940"/>
              <a:gd name="T15" fmla="*/ 402 h 40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0" h="402">
                <a:moveTo>
                  <a:pt x="0" y="0"/>
                </a:moveTo>
                <a:lnTo>
                  <a:pt x="0" y="402"/>
                </a:lnTo>
                <a:lnTo>
                  <a:pt x="940" y="402"/>
                </a:lnTo>
                <a:lnTo>
                  <a:pt x="940" y="0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46" name="Line 52"/>
          <p:cNvSpPr>
            <a:spLocks noChangeShapeType="1"/>
          </p:cNvSpPr>
          <p:nvPr/>
        </p:nvSpPr>
        <p:spPr bwMode="auto">
          <a:xfrm flipV="1">
            <a:off x="5972175" y="2576513"/>
            <a:ext cx="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47" name="Line 53"/>
          <p:cNvSpPr>
            <a:spLocks noChangeShapeType="1"/>
          </p:cNvSpPr>
          <p:nvPr/>
        </p:nvSpPr>
        <p:spPr bwMode="auto">
          <a:xfrm>
            <a:off x="4800600" y="3128963"/>
            <a:ext cx="10763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48" name="Freeform 54"/>
          <p:cNvSpPr>
            <a:spLocks/>
          </p:cNvSpPr>
          <p:nvPr/>
        </p:nvSpPr>
        <p:spPr bwMode="auto">
          <a:xfrm>
            <a:off x="4086225" y="2881313"/>
            <a:ext cx="561975" cy="238125"/>
          </a:xfrm>
          <a:custGeom>
            <a:avLst/>
            <a:gdLst>
              <a:gd name="T0" fmla="*/ 2147483647 w 354"/>
              <a:gd name="T1" fmla="*/ 2147483647 h 150"/>
              <a:gd name="T2" fmla="*/ 0 w 354"/>
              <a:gd name="T3" fmla="*/ 2147483647 h 150"/>
              <a:gd name="T4" fmla="*/ 0 w 354"/>
              <a:gd name="T5" fmla="*/ 0 h 150"/>
              <a:gd name="T6" fmla="*/ 0 60000 65536"/>
              <a:gd name="T7" fmla="*/ 0 60000 65536"/>
              <a:gd name="T8" fmla="*/ 0 60000 65536"/>
              <a:gd name="T9" fmla="*/ 0 w 354"/>
              <a:gd name="T10" fmla="*/ 0 h 150"/>
              <a:gd name="T11" fmla="*/ 354 w 354"/>
              <a:gd name="T12" fmla="*/ 150 h 1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4" h="150">
                <a:moveTo>
                  <a:pt x="354" y="150"/>
                </a:moveTo>
                <a:lnTo>
                  <a:pt x="0" y="150"/>
                </a:ln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49" name="Freeform 55"/>
          <p:cNvSpPr>
            <a:spLocks/>
          </p:cNvSpPr>
          <p:nvPr/>
        </p:nvSpPr>
        <p:spPr bwMode="auto">
          <a:xfrm>
            <a:off x="3741738" y="2109788"/>
            <a:ext cx="376237" cy="47625"/>
          </a:xfrm>
          <a:custGeom>
            <a:avLst/>
            <a:gdLst>
              <a:gd name="T0" fmla="*/ 2147483647 w 237"/>
              <a:gd name="T1" fmla="*/ 2147483647 h 30"/>
              <a:gd name="T2" fmla="*/ 2147483647 w 237"/>
              <a:gd name="T3" fmla="*/ 2147483647 h 30"/>
              <a:gd name="T4" fmla="*/ 2147483647 w 237"/>
              <a:gd name="T5" fmla="*/ 0 h 30"/>
              <a:gd name="T6" fmla="*/ 0 w 237"/>
              <a:gd name="T7" fmla="*/ 0 h 30"/>
              <a:gd name="T8" fmla="*/ 0 60000 65536"/>
              <a:gd name="T9" fmla="*/ 0 60000 65536"/>
              <a:gd name="T10" fmla="*/ 0 60000 65536"/>
              <a:gd name="T11" fmla="*/ 0 60000 65536"/>
              <a:gd name="T12" fmla="*/ 0 w 237"/>
              <a:gd name="T13" fmla="*/ 0 h 30"/>
              <a:gd name="T14" fmla="*/ 237 w 237"/>
              <a:gd name="T15" fmla="*/ 30 h 3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7" h="30">
                <a:moveTo>
                  <a:pt x="237" y="30"/>
                </a:moveTo>
                <a:lnTo>
                  <a:pt x="177" y="30"/>
                </a:lnTo>
                <a:lnTo>
                  <a:pt x="177" y="0"/>
                </a:ln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50" name="Freeform 56"/>
          <p:cNvSpPr>
            <a:spLocks/>
          </p:cNvSpPr>
          <p:nvPr/>
        </p:nvSpPr>
        <p:spPr bwMode="auto">
          <a:xfrm flipV="1">
            <a:off x="3741738" y="1943100"/>
            <a:ext cx="376237" cy="47625"/>
          </a:xfrm>
          <a:custGeom>
            <a:avLst/>
            <a:gdLst>
              <a:gd name="T0" fmla="*/ 2147483647 w 237"/>
              <a:gd name="T1" fmla="*/ 2147483647 h 30"/>
              <a:gd name="T2" fmla="*/ 2147483647 w 237"/>
              <a:gd name="T3" fmla="*/ 2147483647 h 30"/>
              <a:gd name="T4" fmla="*/ 2147483647 w 237"/>
              <a:gd name="T5" fmla="*/ 0 h 30"/>
              <a:gd name="T6" fmla="*/ 0 w 237"/>
              <a:gd name="T7" fmla="*/ 0 h 30"/>
              <a:gd name="T8" fmla="*/ 0 60000 65536"/>
              <a:gd name="T9" fmla="*/ 0 60000 65536"/>
              <a:gd name="T10" fmla="*/ 0 60000 65536"/>
              <a:gd name="T11" fmla="*/ 0 60000 65536"/>
              <a:gd name="T12" fmla="*/ 0 w 237"/>
              <a:gd name="T13" fmla="*/ 0 h 30"/>
              <a:gd name="T14" fmla="*/ 237 w 237"/>
              <a:gd name="T15" fmla="*/ 30 h 3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7" h="30">
                <a:moveTo>
                  <a:pt x="237" y="30"/>
                </a:moveTo>
                <a:lnTo>
                  <a:pt x="177" y="30"/>
                </a:lnTo>
                <a:lnTo>
                  <a:pt x="177" y="0"/>
                </a:ln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51" name="Freeform 57"/>
          <p:cNvSpPr>
            <a:spLocks/>
          </p:cNvSpPr>
          <p:nvPr/>
        </p:nvSpPr>
        <p:spPr bwMode="auto">
          <a:xfrm>
            <a:off x="3209925" y="2133600"/>
            <a:ext cx="609600" cy="881063"/>
          </a:xfrm>
          <a:custGeom>
            <a:avLst/>
            <a:gdLst>
              <a:gd name="T0" fmla="*/ 2147483647 w 384"/>
              <a:gd name="T1" fmla="*/ 2147483647 h 555"/>
              <a:gd name="T2" fmla="*/ 2147483647 w 384"/>
              <a:gd name="T3" fmla="*/ 2147483647 h 555"/>
              <a:gd name="T4" fmla="*/ 0 w 384"/>
              <a:gd name="T5" fmla="*/ 2147483647 h 555"/>
              <a:gd name="T6" fmla="*/ 0 w 384"/>
              <a:gd name="T7" fmla="*/ 0 h 555"/>
              <a:gd name="T8" fmla="*/ 2147483647 w 384"/>
              <a:gd name="T9" fmla="*/ 0 h 5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4"/>
              <a:gd name="T16" fmla="*/ 0 h 555"/>
              <a:gd name="T17" fmla="*/ 384 w 384"/>
              <a:gd name="T18" fmla="*/ 555 h 5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4" h="555">
                <a:moveTo>
                  <a:pt x="384" y="474"/>
                </a:moveTo>
                <a:lnTo>
                  <a:pt x="384" y="555"/>
                </a:lnTo>
                <a:lnTo>
                  <a:pt x="0" y="555"/>
                </a:lnTo>
                <a:lnTo>
                  <a:pt x="0" y="0"/>
                </a:lnTo>
                <a:lnTo>
                  <a:pt x="168" y="0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52" name="Freeform 58"/>
          <p:cNvSpPr>
            <a:spLocks/>
          </p:cNvSpPr>
          <p:nvPr/>
        </p:nvSpPr>
        <p:spPr bwMode="auto">
          <a:xfrm>
            <a:off x="5729288" y="4838700"/>
            <a:ext cx="1490662" cy="966788"/>
          </a:xfrm>
          <a:custGeom>
            <a:avLst/>
            <a:gdLst>
              <a:gd name="T0" fmla="*/ 0 w 930"/>
              <a:gd name="T1" fmla="*/ 2147483647 h 609"/>
              <a:gd name="T2" fmla="*/ 0 w 930"/>
              <a:gd name="T3" fmla="*/ 0 h 609"/>
              <a:gd name="T4" fmla="*/ 2147483647 w 930"/>
              <a:gd name="T5" fmla="*/ 0 h 609"/>
              <a:gd name="T6" fmla="*/ 2147483647 w 930"/>
              <a:gd name="T7" fmla="*/ 2147483647 h 609"/>
              <a:gd name="T8" fmla="*/ 0 60000 65536"/>
              <a:gd name="T9" fmla="*/ 0 60000 65536"/>
              <a:gd name="T10" fmla="*/ 0 60000 65536"/>
              <a:gd name="T11" fmla="*/ 0 60000 65536"/>
              <a:gd name="T12" fmla="*/ 0 w 930"/>
              <a:gd name="T13" fmla="*/ 0 h 609"/>
              <a:gd name="T14" fmla="*/ 930 w 930"/>
              <a:gd name="T15" fmla="*/ 609 h 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0" h="609">
                <a:moveTo>
                  <a:pt x="0" y="609"/>
                </a:moveTo>
                <a:lnTo>
                  <a:pt x="0" y="0"/>
                </a:lnTo>
                <a:lnTo>
                  <a:pt x="930" y="0"/>
                </a:lnTo>
                <a:lnTo>
                  <a:pt x="930" y="606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53" name="Line 59"/>
          <p:cNvSpPr>
            <a:spLocks noChangeShapeType="1"/>
          </p:cNvSpPr>
          <p:nvPr/>
        </p:nvSpPr>
        <p:spPr bwMode="auto">
          <a:xfrm>
            <a:off x="5973763" y="3273425"/>
            <a:ext cx="0" cy="1549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60"/>
          <p:cNvGrpSpPr>
            <a:grpSpLocks/>
          </p:cNvGrpSpPr>
          <p:nvPr/>
        </p:nvGrpSpPr>
        <p:grpSpPr bwMode="auto">
          <a:xfrm>
            <a:off x="1382713" y="3890963"/>
            <a:ext cx="120650" cy="257175"/>
            <a:chOff x="570" y="1605"/>
            <a:chExt cx="92" cy="195"/>
          </a:xfrm>
        </p:grpSpPr>
        <p:sp>
          <p:nvSpPr>
            <p:cNvPr id="4179" name="Freeform 61"/>
            <p:cNvSpPr>
              <a:spLocks/>
            </p:cNvSpPr>
            <p:nvPr/>
          </p:nvSpPr>
          <p:spPr bwMode="auto">
            <a:xfrm>
              <a:off x="570" y="1605"/>
              <a:ext cx="54" cy="168"/>
            </a:xfrm>
            <a:custGeom>
              <a:avLst/>
              <a:gdLst>
                <a:gd name="T0" fmla="*/ 0 w 54"/>
                <a:gd name="T1" fmla="*/ 0 h 168"/>
                <a:gd name="T2" fmla="*/ 54 w 54"/>
                <a:gd name="T3" fmla="*/ 0 h 168"/>
                <a:gd name="T4" fmla="*/ 54 w 54"/>
                <a:gd name="T5" fmla="*/ 168 h 168"/>
                <a:gd name="T6" fmla="*/ 0 w 54"/>
                <a:gd name="T7" fmla="*/ 168 h 168"/>
                <a:gd name="T8" fmla="*/ 0 w 54"/>
                <a:gd name="T9" fmla="*/ 0 h 1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168"/>
                <a:gd name="T17" fmla="*/ 54 w 54"/>
                <a:gd name="T18" fmla="*/ 168 h 1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168">
                  <a:moveTo>
                    <a:pt x="0" y="0"/>
                  </a:moveTo>
                  <a:lnTo>
                    <a:pt x="54" y="0"/>
                  </a:lnTo>
                  <a:lnTo>
                    <a:pt x="54" y="168"/>
                  </a:lnTo>
                  <a:lnTo>
                    <a:pt x="0" y="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0" name="Freeform 62"/>
            <p:cNvSpPr>
              <a:spLocks/>
            </p:cNvSpPr>
            <p:nvPr/>
          </p:nvSpPr>
          <p:spPr bwMode="auto">
            <a:xfrm>
              <a:off x="570" y="1773"/>
              <a:ext cx="54" cy="27"/>
            </a:xfrm>
            <a:custGeom>
              <a:avLst/>
              <a:gdLst>
                <a:gd name="T0" fmla="*/ 0 w 54"/>
                <a:gd name="T1" fmla="*/ 0 h 168"/>
                <a:gd name="T2" fmla="*/ 54 w 54"/>
                <a:gd name="T3" fmla="*/ 0 h 168"/>
                <a:gd name="T4" fmla="*/ 54 w 54"/>
                <a:gd name="T5" fmla="*/ 0 h 168"/>
                <a:gd name="T6" fmla="*/ 0 w 54"/>
                <a:gd name="T7" fmla="*/ 0 h 168"/>
                <a:gd name="T8" fmla="*/ 0 w 54"/>
                <a:gd name="T9" fmla="*/ 0 h 1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168"/>
                <a:gd name="T17" fmla="*/ 54 w 54"/>
                <a:gd name="T18" fmla="*/ 168 h 1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168">
                  <a:moveTo>
                    <a:pt x="0" y="0"/>
                  </a:moveTo>
                  <a:lnTo>
                    <a:pt x="54" y="0"/>
                  </a:lnTo>
                  <a:lnTo>
                    <a:pt x="54" y="168"/>
                  </a:lnTo>
                  <a:lnTo>
                    <a:pt x="0" y="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1" name="Freeform 63"/>
            <p:cNvSpPr>
              <a:spLocks/>
            </p:cNvSpPr>
            <p:nvPr/>
          </p:nvSpPr>
          <p:spPr bwMode="auto">
            <a:xfrm>
              <a:off x="624" y="1632"/>
              <a:ext cx="23" cy="32"/>
            </a:xfrm>
            <a:custGeom>
              <a:avLst/>
              <a:gdLst>
                <a:gd name="T0" fmla="*/ 0 w 23"/>
                <a:gd name="T1" fmla="*/ 0 h 32"/>
                <a:gd name="T2" fmla="*/ 23 w 23"/>
                <a:gd name="T3" fmla="*/ 0 h 32"/>
                <a:gd name="T4" fmla="*/ 23 w 23"/>
                <a:gd name="T5" fmla="*/ 32 h 32"/>
                <a:gd name="T6" fmla="*/ 0 w 23"/>
                <a:gd name="T7" fmla="*/ 32 h 32"/>
                <a:gd name="T8" fmla="*/ 0 w 23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32"/>
                <a:gd name="T17" fmla="*/ 23 w 23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32">
                  <a:moveTo>
                    <a:pt x="0" y="0"/>
                  </a:moveTo>
                  <a:lnTo>
                    <a:pt x="23" y="0"/>
                  </a:lnTo>
                  <a:lnTo>
                    <a:pt x="23" y="32"/>
                  </a:lnTo>
                  <a:lnTo>
                    <a:pt x="0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2" name="Freeform 64"/>
            <p:cNvSpPr>
              <a:spLocks/>
            </p:cNvSpPr>
            <p:nvPr/>
          </p:nvSpPr>
          <p:spPr bwMode="auto">
            <a:xfrm>
              <a:off x="648" y="1632"/>
              <a:ext cx="14" cy="32"/>
            </a:xfrm>
            <a:custGeom>
              <a:avLst/>
              <a:gdLst>
                <a:gd name="T0" fmla="*/ 0 w 14"/>
                <a:gd name="T1" fmla="*/ 0 h 32"/>
                <a:gd name="T2" fmla="*/ 14 w 14"/>
                <a:gd name="T3" fmla="*/ 0 h 32"/>
                <a:gd name="T4" fmla="*/ 14 w 14"/>
                <a:gd name="T5" fmla="*/ 32 h 32"/>
                <a:gd name="T6" fmla="*/ 0 w 14"/>
                <a:gd name="T7" fmla="*/ 32 h 32"/>
                <a:gd name="T8" fmla="*/ 0 w 14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32"/>
                <a:gd name="T17" fmla="*/ 14 w 14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32">
                  <a:moveTo>
                    <a:pt x="0" y="0"/>
                  </a:moveTo>
                  <a:lnTo>
                    <a:pt x="14" y="0"/>
                  </a:lnTo>
                  <a:lnTo>
                    <a:pt x="14" y="32"/>
                  </a:lnTo>
                  <a:lnTo>
                    <a:pt x="0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65"/>
          <p:cNvGrpSpPr>
            <a:grpSpLocks/>
          </p:cNvGrpSpPr>
          <p:nvPr/>
        </p:nvGrpSpPr>
        <p:grpSpPr bwMode="auto">
          <a:xfrm flipH="1">
            <a:off x="6845300" y="3819525"/>
            <a:ext cx="120650" cy="257175"/>
            <a:chOff x="570" y="1605"/>
            <a:chExt cx="92" cy="195"/>
          </a:xfrm>
        </p:grpSpPr>
        <p:sp>
          <p:nvSpPr>
            <p:cNvPr id="4175" name="Freeform 66"/>
            <p:cNvSpPr>
              <a:spLocks/>
            </p:cNvSpPr>
            <p:nvPr/>
          </p:nvSpPr>
          <p:spPr bwMode="auto">
            <a:xfrm>
              <a:off x="570" y="1605"/>
              <a:ext cx="54" cy="168"/>
            </a:xfrm>
            <a:custGeom>
              <a:avLst/>
              <a:gdLst>
                <a:gd name="T0" fmla="*/ 0 w 54"/>
                <a:gd name="T1" fmla="*/ 0 h 168"/>
                <a:gd name="T2" fmla="*/ 54 w 54"/>
                <a:gd name="T3" fmla="*/ 0 h 168"/>
                <a:gd name="T4" fmla="*/ 54 w 54"/>
                <a:gd name="T5" fmla="*/ 168 h 168"/>
                <a:gd name="T6" fmla="*/ 0 w 54"/>
                <a:gd name="T7" fmla="*/ 168 h 168"/>
                <a:gd name="T8" fmla="*/ 0 w 54"/>
                <a:gd name="T9" fmla="*/ 0 h 1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168"/>
                <a:gd name="T17" fmla="*/ 54 w 54"/>
                <a:gd name="T18" fmla="*/ 168 h 1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168">
                  <a:moveTo>
                    <a:pt x="0" y="0"/>
                  </a:moveTo>
                  <a:lnTo>
                    <a:pt x="54" y="0"/>
                  </a:lnTo>
                  <a:lnTo>
                    <a:pt x="54" y="168"/>
                  </a:lnTo>
                  <a:lnTo>
                    <a:pt x="0" y="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6" name="Freeform 67"/>
            <p:cNvSpPr>
              <a:spLocks/>
            </p:cNvSpPr>
            <p:nvPr/>
          </p:nvSpPr>
          <p:spPr bwMode="auto">
            <a:xfrm>
              <a:off x="570" y="1773"/>
              <a:ext cx="54" cy="27"/>
            </a:xfrm>
            <a:custGeom>
              <a:avLst/>
              <a:gdLst>
                <a:gd name="T0" fmla="*/ 0 w 54"/>
                <a:gd name="T1" fmla="*/ 0 h 168"/>
                <a:gd name="T2" fmla="*/ 54 w 54"/>
                <a:gd name="T3" fmla="*/ 0 h 168"/>
                <a:gd name="T4" fmla="*/ 54 w 54"/>
                <a:gd name="T5" fmla="*/ 0 h 168"/>
                <a:gd name="T6" fmla="*/ 0 w 54"/>
                <a:gd name="T7" fmla="*/ 0 h 168"/>
                <a:gd name="T8" fmla="*/ 0 w 54"/>
                <a:gd name="T9" fmla="*/ 0 h 1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168"/>
                <a:gd name="T17" fmla="*/ 54 w 54"/>
                <a:gd name="T18" fmla="*/ 168 h 1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168">
                  <a:moveTo>
                    <a:pt x="0" y="0"/>
                  </a:moveTo>
                  <a:lnTo>
                    <a:pt x="54" y="0"/>
                  </a:lnTo>
                  <a:lnTo>
                    <a:pt x="54" y="168"/>
                  </a:lnTo>
                  <a:lnTo>
                    <a:pt x="0" y="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7" name="Freeform 68"/>
            <p:cNvSpPr>
              <a:spLocks/>
            </p:cNvSpPr>
            <p:nvPr/>
          </p:nvSpPr>
          <p:spPr bwMode="auto">
            <a:xfrm>
              <a:off x="624" y="1632"/>
              <a:ext cx="23" cy="32"/>
            </a:xfrm>
            <a:custGeom>
              <a:avLst/>
              <a:gdLst>
                <a:gd name="T0" fmla="*/ 0 w 23"/>
                <a:gd name="T1" fmla="*/ 0 h 32"/>
                <a:gd name="T2" fmla="*/ 23 w 23"/>
                <a:gd name="T3" fmla="*/ 0 h 32"/>
                <a:gd name="T4" fmla="*/ 23 w 23"/>
                <a:gd name="T5" fmla="*/ 32 h 32"/>
                <a:gd name="T6" fmla="*/ 0 w 23"/>
                <a:gd name="T7" fmla="*/ 32 h 32"/>
                <a:gd name="T8" fmla="*/ 0 w 23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32"/>
                <a:gd name="T17" fmla="*/ 23 w 23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32">
                  <a:moveTo>
                    <a:pt x="0" y="0"/>
                  </a:moveTo>
                  <a:lnTo>
                    <a:pt x="23" y="0"/>
                  </a:lnTo>
                  <a:lnTo>
                    <a:pt x="23" y="32"/>
                  </a:lnTo>
                  <a:lnTo>
                    <a:pt x="0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8" name="Freeform 69"/>
            <p:cNvSpPr>
              <a:spLocks/>
            </p:cNvSpPr>
            <p:nvPr/>
          </p:nvSpPr>
          <p:spPr bwMode="auto">
            <a:xfrm>
              <a:off x="648" y="1632"/>
              <a:ext cx="14" cy="32"/>
            </a:xfrm>
            <a:custGeom>
              <a:avLst/>
              <a:gdLst>
                <a:gd name="T0" fmla="*/ 0 w 14"/>
                <a:gd name="T1" fmla="*/ 0 h 32"/>
                <a:gd name="T2" fmla="*/ 14 w 14"/>
                <a:gd name="T3" fmla="*/ 0 h 32"/>
                <a:gd name="T4" fmla="*/ 14 w 14"/>
                <a:gd name="T5" fmla="*/ 32 h 32"/>
                <a:gd name="T6" fmla="*/ 0 w 14"/>
                <a:gd name="T7" fmla="*/ 32 h 32"/>
                <a:gd name="T8" fmla="*/ 0 w 14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32"/>
                <a:gd name="T17" fmla="*/ 14 w 14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32">
                  <a:moveTo>
                    <a:pt x="0" y="0"/>
                  </a:moveTo>
                  <a:lnTo>
                    <a:pt x="14" y="0"/>
                  </a:lnTo>
                  <a:lnTo>
                    <a:pt x="14" y="32"/>
                  </a:lnTo>
                  <a:lnTo>
                    <a:pt x="0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56" name="Line 70"/>
          <p:cNvSpPr>
            <a:spLocks noChangeShapeType="1"/>
          </p:cNvSpPr>
          <p:nvPr/>
        </p:nvSpPr>
        <p:spPr bwMode="auto">
          <a:xfrm>
            <a:off x="5957888" y="3155950"/>
            <a:ext cx="1136650" cy="736600"/>
          </a:xfrm>
          <a:prstGeom prst="line">
            <a:avLst/>
          </a:prstGeom>
          <a:noFill/>
          <a:ln w="38100">
            <a:solidFill>
              <a:srgbClr val="00A4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4098" name="Object 71"/>
          <p:cNvGraphicFramePr>
            <a:graphicFrameLocks noChangeAspect="1"/>
          </p:cNvGraphicFramePr>
          <p:nvPr/>
        </p:nvGraphicFramePr>
        <p:xfrm>
          <a:off x="1778000" y="3505200"/>
          <a:ext cx="34925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4" name="Picture Publisher Image" r:id="rId4" imgW="1104762" imgH="1114581" progId="">
                  <p:embed/>
                </p:oleObj>
              </mc:Choice>
              <mc:Fallback>
                <p:oleObj name="Picture Publisher Image" r:id="rId4" imgW="1104762" imgH="1114581" progId="">
                  <p:embed/>
                  <p:pic>
                    <p:nvPicPr>
                      <p:cNvPr id="0" name="Object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0" y="3505200"/>
                        <a:ext cx="349250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57" name="Line 72"/>
          <p:cNvSpPr>
            <a:spLocks noChangeShapeType="1"/>
          </p:cNvSpPr>
          <p:nvPr/>
        </p:nvSpPr>
        <p:spPr bwMode="auto">
          <a:xfrm flipV="1">
            <a:off x="1962150" y="2633663"/>
            <a:ext cx="0" cy="919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4099" name="Object 73"/>
          <p:cNvGraphicFramePr>
            <a:graphicFrameLocks noChangeAspect="1"/>
          </p:cNvGraphicFramePr>
          <p:nvPr/>
        </p:nvGraphicFramePr>
        <p:xfrm>
          <a:off x="674688" y="2574925"/>
          <a:ext cx="155575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5" name="Picture Publisher Image" r:id="rId6" imgW="323981" imgH="1409897" progId="">
                  <p:embed/>
                </p:oleObj>
              </mc:Choice>
              <mc:Fallback>
                <p:oleObj name="Picture Publisher Image" r:id="rId6" imgW="323981" imgH="1409897" progId="">
                  <p:embed/>
                  <p:pic>
                    <p:nvPicPr>
                      <p:cNvPr id="0" name="Object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688" y="2574925"/>
                        <a:ext cx="155575" cy="681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58" name="Freeform 74"/>
          <p:cNvSpPr>
            <a:spLocks/>
          </p:cNvSpPr>
          <p:nvPr/>
        </p:nvSpPr>
        <p:spPr bwMode="auto">
          <a:xfrm>
            <a:off x="841375" y="2625725"/>
            <a:ext cx="1001713" cy="279400"/>
          </a:xfrm>
          <a:custGeom>
            <a:avLst/>
            <a:gdLst>
              <a:gd name="T0" fmla="*/ 2147483647 w 631"/>
              <a:gd name="T1" fmla="*/ 0 h 176"/>
              <a:gd name="T2" fmla="*/ 2147483647 w 631"/>
              <a:gd name="T3" fmla="*/ 2147483647 h 176"/>
              <a:gd name="T4" fmla="*/ 0 w 631"/>
              <a:gd name="T5" fmla="*/ 2147483647 h 176"/>
              <a:gd name="T6" fmla="*/ 0 60000 65536"/>
              <a:gd name="T7" fmla="*/ 0 60000 65536"/>
              <a:gd name="T8" fmla="*/ 0 60000 65536"/>
              <a:gd name="T9" fmla="*/ 0 w 631"/>
              <a:gd name="T10" fmla="*/ 0 h 176"/>
              <a:gd name="T11" fmla="*/ 631 w 631"/>
              <a:gd name="T12" fmla="*/ 176 h 1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31" h="176">
                <a:moveTo>
                  <a:pt x="631" y="0"/>
                </a:moveTo>
                <a:lnTo>
                  <a:pt x="631" y="176"/>
                </a:lnTo>
                <a:lnTo>
                  <a:pt x="0" y="17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59" name="Line 75"/>
          <p:cNvSpPr>
            <a:spLocks noChangeShapeType="1"/>
          </p:cNvSpPr>
          <p:nvPr/>
        </p:nvSpPr>
        <p:spPr bwMode="auto">
          <a:xfrm>
            <a:off x="1298575" y="1946275"/>
            <a:ext cx="0" cy="1592263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76"/>
          <p:cNvGrpSpPr>
            <a:grpSpLocks/>
          </p:cNvGrpSpPr>
          <p:nvPr/>
        </p:nvGrpSpPr>
        <p:grpSpPr bwMode="auto">
          <a:xfrm>
            <a:off x="2786063" y="4114800"/>
            <a:ext cx="200025" cy="142875"/>
            <a:chOff x="2304" y="1248"/>
            <a:chExt cx="336" cy="240"/>
          </a:xfrm>
        </p:grpSpPr>
        <p:sp>
          <p:nvSpPr>
            <p:cNvPr id="4171" name="Freeform 77"/>
            <p:cNvSpPr>
              <a:spLocks/>
            </p:cNvSpPr>
            <p:nvPr/>
          </p:nvSpPr>
          <p:spPr bwMode="auto">
            <a:xfrm>
              <a:off x="2400" y="1248"/>
              <a:ext cx="192" cy="240"/>
            </a:xfrm>
            <a:custGeom>
              <a:avLst/>
              <a:gdLst>
                <a:gd name="T0" fmla="*/ 0 w 192"/>
                <a:gd name="T1" fmla="*/ 0 h 240"/>
                <a:gd name="T2" fmla="*/ 192 w 192"/>
                <a:gd name="T3" fmla="*/ 0 h 240"/>
                <a:gd name="T4" fmla="*/ 192 w 192"/>
                <a:gd name="T5" fmla="*/ 240 h 240"/>
                <a:gd name="T6" fmla="*/ 0 w 192"/>
                <a:gd name="T7" fmla="*/ 240 h 240"/>
                <a:gd name="T8" fmla="*/ 0 w 192"/>
                <a:gd name="T9" fmla="*/ 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240"/>
                <a:gd name="T17" fmla="*/ 192 w 192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240">
                  <a:moveTo>
                    <a:pt x="0" y="0"/>
                  </a:moveTo>
                  <a:lnTo>
                    <a:pt x="192" y="0"/>
                  </a:lnTo>
                  <a:lnTo>
                    <a:pt x="192" y="240"/>
                  </a:lnTo>
                  <a:lnTo>
                    <a:pt x="0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317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2" name="Freeform 78"/>
            <p:cNvSpPr>
              <a:spLocks/>
            </p:cNvSpPr>
            <p:nvPr/>
          </p:nvSpPr>
          <p:spPr bwMode="auto">
            <a:xfrm>
              <a:off x="2352" y="1296"/>
              <a:ext cx="48" cy="144"/>
            </a:xfrm>
            <a:custGeom>
              <a:avLst/>
              <a:gdLst>
                <a:gd name="T0" fmla="*/ 0 w 192"/>
                <a:gd name="T1" fmla="*/ 0 h 240"/>
                <a:gd name="T2" fmla="*/ 0 w 192"/>
                <a:gd name="T3" fmla="*/ 0 h 240"/>
                <a:gd name="T4" fmla="*/ 0 w 192"/>
                <a:gd name="T5" fmla="*/ 1 h 240"/>
                <a:gd name="T6" fmla="*/ 0 w 192"/>
                <a:gd name="T7" fmla="*/ 1 h 240"/>
                <a:gd name="T8" fmla="*/ 0 w 192"/>
                <a:gd name="T9" fmla="*/ 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240"/>
                <a:gd name="T17" fmla="*/ 192 w 192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240">
                  <a:moveTo>
                    <a:pt x="0" y="0"/>
                  </a:moveTo>
                  <a:lnTo>
                    <a:pt x="192" y="0"/>
                  </a:lnTo>
                  <a:lnTo>
                    <a:pt x="192" y="240"/>
                  </a:lnTo>
                  <a:lnTo>
                    <a:pt x="0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317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3" name="Freeform 79"/>
            <p:cNvSpPr>
              <a:spLocks/>
            </p:cNvSpPr>
            <p:nvPr/>
          </p:nvSpPr>
          <p:spPr bwMode="auto">
            <a:xfrm>
              <a:off x="2304" y="1329"/>
              <a:ext cx="48" cy="81"/>
            </a:xfrm>
            <a:custGeom>
              <a:avLst/>
              <a:gdLst>
                <a:gd name="T0" fmla="*/ 0 w 48"/>
                <a:gd name="T1" fmla="*/ 0 h 81"/>
                <a:gd name="T2" fmla="*/ 48 w 48"/>
                <a:gd name="T3" fmla="*/ 0 h 81"/>
                <a:gd name="T4" fmla="*/ 48 w 48"/>
                <a:gd name="T5" fmla="*/ 81 h 81"/>
                <a:gd name="T6" fmla="*/ 0 w 48"/>
                <a:gd name="T7" fmla="*/ 81 h 81"/>
                <a:gd name="T8" fmla="*/ 0 w 48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81"/>
                <a:gd name="T17" fmla="*/ 48 w 48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81">
                  <a:moveTo>
                    <a:pt x="0" y="0"/>
                  </a:moveTo>
                  <a:lnTo>
                    <a:pt x="48" y="0"/>
                  </a:lnTo>
                  <a:lnTo>
                    <a:pt x="48" y="81"/>
                  </a:lnTo>
                  <a:lnTo>
                    <a:pt x="0" y="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317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4" name="Freeform 80"/>
            <p:cNvSpPr>
              <a:spLocks/>
            </p:cNvSpPr>
            <p:nvPr/>
          </p:nvSpPr>
          <p:spPr bwMode="auto">
            <a:xfrm>
              <a:off x="2592" y="1296"/>
              <a:ext cx="48" cy="144"/>
            </a:xfrm>
            <a:custGeom>
              <a:avLst/>
              <a:gdLst>
                <a:gd name="T0" fmla="*/ 0 w 192"/>
                <a:gd name="T1" fmla="*/ 0 h 240"/>
                <a:gd name="T2" fmla="*/ 0 w 192"/>
                <a:gd name="T3" fmla="*/ 0 h 240"/>
                <a:gd name="T4" fmla="*/ 0 w 192"/>
                <a:gd name="T5" fmla="*/ 1 h 240"/>
                <a:gd name="T6" fmla="*/ 0 w 192"/>
                <a:gd name="T7" fmla="*/ 1 h 240"/>
                <a:gd name="T8" fmla="*/ 0 w 192"/>
                <a:gd name="T9" fmla="*/ 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240"/>
                <a:gd name="T17" fmla="*/ 192 w 192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240">
                  <a:moveTo>
                    <a:pt x="0" y="0"/>
                  </a:moveTo>
                  <a:lnTo>
                    <a:pt x="192" y="0"/>
                  </a:lnTo>
                  <a:lnTo>
                    <a:pt x="192" y="240"/>
                  </a:lnTo>
                  <a:lnTo>
                    <a:pt x="0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317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61" name="Freeform 81"/>
          <p:cNvSpPr>
            <a:spLocks/>
          </p:cNvSpPr>
          <p:nvPr/>
        </p:nvSpPr>
        <p:spPr bwMode="auto">
          <a:xfrm>
            <a:off x="2581275" y="3957638"/>
            <a:ext cx="200025" cy="228600"/>
          </a:xfrm>
          <a:custGeom>
            <a:avLst/>
            <a:gdLst>
              <a:gd name="T0" fmla="*/ 2147483647 w 126"/>
              <a:gd name="T1" fmla="*/ 2147483647 h 144"/>
              <a:gd name="T2" fmla="*/ 0 w 126"/>
              <a:gd name="T3" fmla="*/ 2147483647 h 144"/>
              <a:gd name="T4" fmla="*/ 0 w 126"/>
              <a:gd name="T5" fmla="*/ 0 h 144"/>
              <a:gd name="T6" fmla="*/ 0 60000 65536"/>
              <a:gd name="T7" fmla="*/ 0 60000 65536"/>
              <a:gd name="T8" fmla="*/ 0 60000 65536"/>
              <a:gd name="T9" fmla="*/ 0 w 126"/>
              <a:gd name="T10" fmla="*/ 0 h 144"/>
              <a:gd name="T11" fmla="*/ 126 w 126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6" h="144">
                <a:moveTo>
                  <a:pt x="126" y="144"/>
                </a:moveTo>
                <a:lnTo>
                  <a:pt x="0" y="144"/>
                </a:ln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6" name="Group 83"/>
          <p:cNvGrpSpPr>
            <a:grpSpLocks/>
          </p:cNvGrpSpPr>
          <p:nvPr/>
        </p:nvGrpSpPr>
        <p:grpSpPr bwMode="auto">
          <a:xfrm>
            <a:off x="1216025" y="2586038"/>
            <a:ext cx="5910263" cy="1652587"/>
            <a:chOff x="766" y="1629"/>
            <a:chExt cx="3723" cy="1041"/>
          </a:xfrm>
        </p:grpSpPr>
        <p:pic>
          <p:nvPicPr>
            <p:cNvPr id="4168" name="Picture 84"/>
            <p:cNvPicPr>
              <a:picLocks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66" y="2372"/>
              <a:ext cx="248" cy="29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4169" name="Picture 85"/>
            <p:cNvPicPr>
              <a:picLocks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241" y="2326"/>
              <a:ext cx="248" cy="29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4170" name="Picture 86"/>
            <p:cNvPicPr>
              <a:picLocks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445" y="1629"/>
              <a:ext cx="248" cy="29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pic>
        <p:nvPicPr>
          <p:cNvPr id="408669" name="Picture 93" descr="Picture 00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2400" y="25908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8670" name="Picture 94" descr="Picture 00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524000" y="19812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8671" name="Picture 95" descr="Picture 00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600200" y="3352800"/>
            <a:ext cx="6858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8672" name="Picture 96" descr="prsensor1377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-773509">
            <a:off x="2503488" y="4025900"/>
            <a:ext cx="53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67" name="TextBox 89"/>
          <p:cNvSpPr txBox="1">
            <a:spLocks noChangeArrowheads="1"/>
          </p:cNvSpPr>
          <p:nvPr/>
        </p:nvSpPr>
        <p:spPr bwMode="auto">
          <a:xfrm>
            <a:off x="228600" y="228600"/>
            <a:ext cx="60960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>
                <a:solidFill>
                  <a:srgbClr val="004C8F"/>
                </a:solidFill>
              </a:rPr>
              <a:t>Tractor ABS + Electronic Stability Control (ESC)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228600" y="6492875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n-lt"/>
              </a:rPr>
              <a:t>11/06/13</a:t>
            </a:r>
            <a:endParaRPr lang="en-US" sz="1200" dirty="0">
              <a:latin typeface="+mn-lt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8802240" y="6581001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fld id="{96126752-68D1-4DDC-84EB-08F963873AD3}" type="slidenum">
              <a:rPr lang="en-US" sz="1200" b="1" smtClean="0">
                <a:solidFill>
                  <a:schemeClr val="bg1">
                    <a:lumMod val="65000"/>
                  </a:schemeClr>
                </a:solidFill>
                <a:latin typeface="Calibri" charset="0"/>
              </a:rPr>
              <a:pPr algn="r">
                <a:defRPr/>
              </a:pPr>
              <a:t>12</a:t>
            </a:fld>
            <a:endParaRPr lang="en-US" sz="1200" b="1" dirty="0" smtClean="0">
              <a:solidFill>
                <a:schemeClr val="bg1">
                  <a:lumMod val="65000"/>
                </a:schemeClr>
              </a:solidFill>
              <a:latin typeface="Calibri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8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8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8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8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8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8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8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8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995363"/>
          </a:xfrm>
        </p:spPr>
        <p:txBody>
          <a:bodyPr/>
          <a:lstStyle/>
          <a:p>
            <a:r>
              <a:rPr lang="en-US" dirty="0" smtClean="0">
                <a:solidFill>
                  <a:srgbClr val="006BB6"/>
                </a:solidFill>
              </a:rPr>
              <a:t>Collision Mitigation</a:t>
            </a:r>
            <a:br>
              <a:rPr lang="en-US" dirty="0" smtClean="0">
                <a:solidFill>
                  <a:srgbClr val="006BB6"/>
                </a:solidFill>
              </a:rPr>
            </a:br>
            <a:r>
              <a:rPr lang="en-US" dirty="0" smtClean="0">
                <a:solidFill>
                  <a:srgbClr val="006BB6"/>
                </a:solidFill>
              </a:rPr>
              <a:t>Braking System (CMS)</a:t>
            </a:r>
            <a:endParaRPr lang="en-US" dirty="0">
              <a:solidFill>
                <a:srgbClr val="006BB6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73175"/>
            <a:ext cx="4953000" cy="4746625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600" dirty="0" smtClean="0"/>
              <a:t>Active braking system designed to reduce / mitigate forward collisions</a:t>
            </a:r>
          </a:p>
          <a:p>
            <a:pPr>
              <a:spcBef>
                <a:spcPts val="1200"/>
              </a:spcBef>
            </a:pPr>
            <a:r>
              <a:rPr lang="en-US" sz="2600" dirty="0" smtClean="0"/>
              <a:t>Based on single radar sensor</a:t>
            </a:r>
          </a:p>
          <a:p>
            <a:pPr>
              <a:spcBef>
                <a:spcPts val="1200"/>
              </a:spcBef>
            </a:pPr>
            <a:r>
              <a:rPr lang="en-US" sz="2600" dirty="0" smtClean="0"/>
              <a:t>Collision, stationary and haptic warnings</a:t>
            </a:r>
          </a:p>
          <a:p>
            <a:pPr>
              <a:spcBef>
                <a:spcPts val="1200"/>
              </a:spcBef>
            </a:pPr>
            <a:r>
              <a:rPr lang="en-US" sz="2600" dirty="0" smtClean="0"/>
              <a:t>Adaptive cruise control and ‘always on’ collision mitigation </a:t>
            </a:r>
          </a:p>
          <a:p>
            <a:pPr lvl="1">
              <a:spcBef>
                <a:spcPts val="600"/>
              </a:spcBef>
            </a:pPr>
            <a:r>
              <a:rPr lang="en-US" sz="2200" dirty="0" smtClean="0"/>
              <a:t>Active braking</a:t>
            </a:r>
          </a:p>
          <a:p>
            <a:pPr>
              <a:spcBef>
                <a:spcPts val="1200"/>
              </a:spcBef>
            </a:pPr>
            <a:r>
              <a:rPr lang="en-US" sz="2600" dirty="0" smtClean="0"/>
              <a:t>Integrated w/ABS and stability control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26752-68D1-4DDC-84EB-08F963873AD3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9" name="Picture 3" descr="C:\Users\gibsonby\Documents\Desktop\Bonnie\August Event\Photos\1X0G3260.jpg"/>
          <p:cNvPicPr>
            <a:picLocks noChangeAspect="1" noChangeArrowheads="1"/>
          </p:cNvPicPr>
          <p:nvPr/>
        </p:nvPicPr>
        <p:blipFill>
          <a:blip r:embed="rId3"/>
          <a:srcRect t="-4995" b="-4164"/>
          <a:stretch>
            <a:fillRect/>
          </a:stretch>
        </p:blipFill>
        <p:spPr bwMode="auto">
          <a:xfrm>
            <a:off x="5410200" y="1066800"/>
            <a:ext cx="3363138" cy="2585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5" descr="GANZ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0400" y="4267200"/>
            <a:ext cx="1905000" cy="127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reeform 6"/>
          <p:cNvSpPr>
            <a:spLocks/>
          </p:cNvSpPr>
          <p:nvPr/>
        </p:nvSpPr>
        <p:spPr bwMode="auto">
          <a:xfrm rot="3247843">
            <a:off x="6223383" y="4802841"/>
            <a:ext cx="599230" cy="1898044"/>
          </a:xfrm>
          <a:prstGeom prst="triangle">
            <a:avLst>
              <a:gd name="adj" fmla="val 57436"/>
            </a:avLst>
          </a:prstGeom>
          <a:solidFill>
            <a:srgbClr val="FF0000">
              <a:alpha val="35000"/>
            </a:srgbClr>
          </a:solidFill>
          <a:ln w="6985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endParaRPr lang="en-US" dirty="0"/>
          </a:p>
        </p:txBody>
      </p: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28559" y="4007401"/>
            <a:ext cx="981841" cy="945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Users\kline1da\Pictures\Display.png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86600" y="5739142"/>
            <a:ext cx="1295400" cy="585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228600" y="6492875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n-lt"/>
              </a:rPr>
              <a:t>11/06/13</a:t>
            </a:r>
            <a:endParaRPr lang="en-US" sz="1200" dirty="0"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" y="147638"/>
            <a:ext cx="6938963" cy="538162"/>
          </a:xfrm>
        </p:spPr>
        <p:txBody>
          <a:bodyPr/>
          <a:lstStyle/>
          <a:p>
            <a:r>
              <a:rPr lang="de-DE" dirty="0" smtClean="0">
                <a:solidFill>
                  <a:srgbClr val="006BB6"/>
                </a:solidFill>
              </a:rPr>
              <a:t>CMS Intervention Sequence</a:t>
            </a:r>
            <a:endParaRPr lang="en-US" dirty="0" smtClean="0">
              <a:solidFill>
                <a:srgbClr val="006BB6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-41275" y="2152650"/>
            <a:ext cx="3294063" cy="508000"/>
            <a:chOff x="30" y="1680"/>
            <a:chExt cx="2075" cy="320"/>
          </a:xfrm>
        </p:grpSpPr>
        <p:sp>
          <p:nvSpPr>
            <p:cNvPr id="10279" name="Freeform 4"/>
            <p:cNvSpPr>
              <a:spLocks/>
            </p:cNvSpPr>
            <p:nvPr/>
          </p:nvSpPr>
          <p:spPr bwMode="auto">
            <a:xfrm>
              <a:off x="822" y="1848"/>
              <a:ext cx="1283" cy="89"/>
            </a:xfrm>
            <a:custGeom>
              <a:avLst/>
              <a:gdLst>
                <a:gd name="T0" fmla="*/ 0 w 1283"/>
                <a:gd name="T1" fmla="*/ 58 h 89"/>
                <a:gd name="T2" fmla="*/ 1273 w 1283"/>
                <a:gd name="T3" fmla="*/ 0 h 89"/>
                <a:gd name="T4" fmla="*/ 1283 w 1283"/>
                <a:gd name="T5" fmla="*/ 89 h 89"/>
                <a:gd name="T6" fmla="*/ 0 w 1283"/>
                <a:gd name="T7" fmla="*/ 58 h 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3"/>
                <a:gd name="T13" fmla="*/ 0 h 89"/>
                <a:gd name="T14" fmla="*/ 1283 w 1283"/>
                <a:gd name="T15" fmla="*/ 89 h 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3" h="89">
                  <a:moveTo>
                    <a:pt x="0" y="58"/>
                  </a:moveTo>
                  <a:lnTo>
                    <a:pt x="1273" y="0"/>
                  </a:lnTo>
                  <a:lnTo>
                    <a:pt x="1283" y="89"/>
                  </a:lnTo>
                  <a:lnTo>
                    <a:pt x="0" y="58"/>
                  </a:lnTo>
                  <a:close/>
                </a:path>
              </a:pathLst>
            </a:custGeom>
            <a:gradFill rotWithShape="1">
              <a:gsLst>
                <a:gs pos="0">
                  <a:srgbClr val="006BB6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en-US" sz="1600" dirty="0">
                <a:latin typeface="+mj-lt"/>
              </a:endParaRPr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0" y="1680"/>
              <a:ext cx="834" cy="320"/>
              <a:chOff x="480" y="576"/>
              <a:chExt cx="1651" cy="612"/>
            </a:xfrm>
          </p:grpSpPr>
          <p:pic>
            <p:nvPicPr>
              <p:cNvPr id="10281" name="Picture 6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lum bright="-10000" contrast="31000"/>
              </a:blip>
              <a:srcRect/>
              <a:stretch>
                <a:fillRect/>
              </a:stretch>
            </p:blipFill>
            <p:spPr bwMode="auto">
              <a:xfrm>
                <a:off x="480" y="576"/>
                <a:ext cx="1651" cy="6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282" name="Picture 7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lum bright="-10000" contrast="31000"/>
              </a:blip>
              <a:srcRect/>
              <a:stretch>
                <a:fillRect/>
              </a:stretch>
            </p:blipFill>
            <p:spPr bwMode="auto">
              <a:xfrm>
                <a:off x="696" y="689"/>
                <a:ext cx="888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0244" name="Rectangle 8"/>
          <p:cNvSpPr>
            <a:spLocks noChangeArrowheads="1"/>
          </p:cNvSpPr>
          <p:nvPr/>
        </p:nvSpPr>
        <p:spPr bwMode="auto">
          <a:xfrm>
            <a:off x="357188" y="4902927"/>
            <a:ext cx="8001000" cy="1811382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600" dirty="0">
              <a:latin typeface="+mj-lt"/>
            </a:endParaRPr>
          </a:p>
        </p:txBody>
      </p:sp>
      <p:sp>
        <p:nvSpPr>
          <p:cNvPr id="10245" name="Line 9"/>
          <p:cNvSpPr>
            <a:spLocks noChangeShapeType="1"/>
          </p:cNvSpPr>
          <p:nvPr/>
        </p:nvSpPr>
        <p:spPr bwMode="auto">
          <a:xfrm>
            <a:off x="63500" y="2590800"/>
            <a:ext cx="875506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 sz="1600" dirty="0">
              <a:latin typeface="+mj-lt"/>
            </a:endParaRPr>
          </a:p>
        </p:txBody>
      </p: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63500" y="2453133"/>
            <a:ext cx="381000" cy="3368547"/>
            <a:chOff x="96" y="1920"/>
            <a:chExt cx="240" cy="1968"/>
          </a:xfrm>
        </p:grpSpPr>
        <p:sp>
          <p:nvSpPr>
            <p:cNvPr id="10277" name="Line 11"/>
            <p:cNvSpPr>
              <a:spLocks noChangeShapeType="1"/>
            </p:cNvSpPr>
            <p:nvPr/>
          </p:nvSpPr>
          <p:spPr bwMode="auto">
            <a:xfrm>
              <a:off x="336" y="1920"/>
              <a:ext cx="0" cy="19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anchor="ctr"/>
            <a:lstStyle/>
            <a:p>
              <a:endParaRPr lang="en-US" sz="1600" dirty="0">
                <a:latin typeface="+mj-lt"/>
              </a:endParaRPr>
            </a:p>
          </p:txBody>
        </p:sp>
        <p:sp>
          <p:nvSpPr>
            <p:cNvPr id="10278" name="Text Box 12"/>
            <p:cNvSpPr txBox="1">
              <a:spLocks noChangeArrowheads="1"/>
            </p:cNvSpPr>
            <p:nvPr/>
          </p:nvSpPr>
          <p:spPr bwMode="auto">
            <a:xfrm>
              <a:off x="96" y="1996"/>
              <a:ext cx="225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600" dirty="0">
                  <a:solidFill>
                    <a:srgbClr val="000000"/>
                  </a:solidFill>
                  <a:latin typeface="+mj-lt"/>
                </a:rPr>
                <a:t>t0</a:t>
              </a:r>
              <a:endParaRPr lang="en-US" sz="1600" dirty="0">
                <a:solidFill>
                  <a:srgbClr val="000000"/>
                </a:solidFill>
                <a:latin typeface="+mj-lt"/>
              </a:endParaRPr>
            </a:p>
          </p:txBody>
        </p:sp>
      </p:grpSp>
      <p:sp>
        <p:nvSpPr>
          <p:cNvPr id="597005" name="AutoShape 13"/>
          <p:cNvSpPr>
            <a:spLocks noChangeArrowheads="1"/>
          </p:cNvSpPr>
          <p:nvPr/>
        </p:nvSpPr>
        <p:spPr bwMode="auto">
          <a:xfrm>
            <a:off x="520700" y="2971800"/>
            <a:ext cx="1600200" cy="1295400"/>
          </a:xfrm>
          <a:prstGeom prst="wedgeRoundRectCallout">
            <a:avLst>
              <a:gd name="adj1" fmla="val -49880"/>
              <a:gd name="adj2" fmla="val -73899"/>
              <a:gd name="adj3" fmla="val 16667"/>
            </a:avLst>
          </a:prstGeom>
          <a:solidFill>
            <a:schemeClr val="bg1"/>
          </a:solidFill>
          <a:ln w="38100" algn="ctr">
            <a:solidFill>
              <a:srgbClr val="006BB6"/>
            </a:solidFill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anchor="t"/>
          <a:lstStyle/>
          <a:p>
            <a:pPr>
              <a:defRPr/>
            </a:pPr>
            <a:r>
              <a:rPr lang="de-DE" sz="1600" dirty="0">
                <a:solidFill>
                  <a:srgbClr val="006B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Object tracked</a:t>
            </a:r>
            <a:endParaRPr lang="en-US" sz="1600" dirty="0">
              <a:solidFill>
                <a:srgbClr val="006BB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97009" name="AutoShape 17"/>
          <p:cNvSpPr>
            <a:spLocks noChangeArrowheads="1"/>
          </p:cNvSpPr>
          <p:nvPr/>
        </p:nvSpPr>
        <p:spPr bwMode="auto">
          <a:xfrm>
            <a:off x="5854700" y="1233488"/>
            <a:ext cx="1447800" cy="823912"/>
          </a:xfrm>
          <a:prstGeom prst="wedgeRoundRectCallout">
            <a:avLst>
              <a:gd name="adj1" fmla="val -35745"/>
              <a:gd name="adj2" fmla="val 110284"/>
              <a:gd name="adj3" fmla="val 16667"/>
            </a:avLst>
          </a:prstGeom>
          <a:solidFill>
            <a:srgbClr val="006BB6"/>
          </a:solidFill>
          <a:ln w="9525" algn="ctr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>
              <a:defRPr/>
            </a:pP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Avoidance maneuver not possible</a:t>
            </a:r>
          </a:p>
        </p:txBody>
      </p:sp>
      <p:sp>
        <p:nvSpPr>
          <p:cNvPr id="10252" name="Text Box 18"/>
          <p:cNvSpPr txBox="1">
            <a:spLocks noChangeArrowheads="1"/>
          </p:cNvSpPr>
          <p:nvPr/>
        </p:nvSpPr>
        <p:spPr bwMode="auto">
          <a:xfrm>
            <a:off x="8445500" y="2620963"/>
            <a:ext cx="423514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000">
                <a:solidFill>
                  <a:srgbClr val="000000"/>
                </a:solidFill>
                <a:latin typeface="+mj-lt"/>
              </a:rPr>
              <a:t>time</a:t>
            </a:r>
            <a:endParaRPr lang="en-US" sz="1000" dirty="0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3797300" y="2620893"/>
            <a:ext cx="357188" cy="3941511"/>
            <a:chOff x="2448" y="1881"/>
            <a:chExt cx="225" cy="2007"/>
          </a:xfrm>
        </p:grpSpPr>
        <p:sp>
          <p:nvSpPr>
            <p:cNvPr id="10275" name="Text Box 20"/>
            <p:cNvSpPr txBox="1">
              <a:spLocks noChangeArrowheads="1"/>
            </p:cNvSpPr>
            <p:nvPr/>
          </p:nvSpPr>
          <p:spPr bwMode="auto">
            <a:xfrm>
              <a:off x="2448" y="1881"/>
              <a:ext cx="225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600" dirty="0">
                  <a:solidFill>
                    <a:srgbClr val="000000"/>
                  </a:solidFill>
                  <a:latin typeface="+mj-lt"/>
                </a:rPr>
                <a:t>t2</a:t>
              </a:r>
              <a:endParaRPr lang="en-US" sz="16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0276" name="Line 21"/>
            <p:cNvSpPr>
              <a:spLocks noChangeShapeType="1"/>
            </p:cNvSpPr>
            <p:nvPr/>
          </p:nvSpPr>
          <p:spPr bwMode="auto">
            <a:xfrm>
              <a:off x="2640" y="1920"/>
              <a:ext cx="0" cy="19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anchor="ctr"/>
            <a:lstStyle/>
            <a:p>
              <a:endParaRPr lang="en-US" sz="1600" dirty="0">
                <a:latin typeface="+mj-lt"/>
              </a:endParaRPr>
            </a:p>
          </p:txBody>
        </p:sp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5656580" y="2622242"/>
            <a:ext cx="357188" cy="3971592"/>
            <a:chOff x="3648" y="1882"/>
            <a:chExt cx="225" cy="2006"/>
          </a:xfrm>
        </p:grpSpPr>
        <p:sp>
          <p:nvSpPr>
            <p:cNvPr id="10273" name="Text Box 23"/>
            <p:cNvSpPr txBox="1">
              <a:spLocks noChangeArrowheads="1"/>
            </p:cNvSpPr>
            <p:nvPr/>
          </p:nvSpPr>
          <p:spPr bwMode="auto">
            <a:xfrm>
              <a:off x="3648" y="1882"/>
              <a:ext cx="225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600" dirty="0">
                  <a:solidFill>
                    <a:srgbClr val="000000"/>
                  </a:solidFill>
                  <a:latin typeface="+mj-lt"/>
                </a:rPr>
                <a:t>t3</a:t>
              </a:r>
              <a:endParaRPr lang="en-US" sz="16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0274" name="Line 24"/>
            <p:cNvSpPr>
              <a:spLocks noChangeShapeType="1"/>
            </p:cNvSpPr>
            <p:nvPr/>
          </p:nvSpPr>
          <p:spPr bwMode="auto">
            <a:xfrm>
              <a:off x="3867" y="1920"/>
              <a:ext cx="0" cy="19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anchor="ctr"/>
            <a:lstStyle/>
            <a:p>
              <a:endParaRPr lang="en-US" sz="1600" dirty="0">
                <a:latin typeface="+mj-lt"/>
              </a:endParaRPr>
            </a:p>
          </p:txBody>
        </p:sp>
      </p:grpSp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7599682" y="2620893"/>
            <a:ext cx="357188" cy="3941511"/>
            <a:chOff x="4800" y="1881"/>
            <a:chExt cx="225" cy="2007"/>
          </a:xfrm>
        </p:grpSpPr>
        <p:sp>
          <p:nvSpPr>
            <p:cNvPr id="10271" name="Text Box 26"/>
            <p:cNvSpPr txBox="1">
              <a:spLocks noChangeArrowheads="1"/>
            </p:cNvSpPr>
            <p:nvPr/>
          </p:nvSpPr>
          <p:spPr bwMode="auto">
            <a:xfrm>
              <a:off x="4800" y="1881"/>
              <a:ext cx="225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600" dirty="0">
                  <a:solidFill>
                    <a:srgbClr val="000000"/>
                  </a:solidFill>
                  <a:latin typeface="+mj-lt"/>
                </a:rPr>
                <a:t>t4</a:t>
              </a:r>
              <a:endParaRPr lang="en-US" sz="16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0272" name="Line 27"/>
            <p:cNvSpPr>
              <a:spLocks noChangeShapeType="1"/>
            </p:cNvSpPr>
            <p:nvPr/>
          </p:nvSpPr>
          <p:spPr bwMode="auto">
            <a:xfrm>
              <a:off x="5019" y="1920"/>
              <a:ext cx="0" cy="19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anchor="ctr"/>
            <a:lstStyle/>
            <a:p>
              <a:endParaRPr lang="en-US" sz="1600" dirty="0">
                <a:latin typeface="+mj-lt"/>
              </a:endParaRPr>
            </a:p>
          </p:txBody>
        </p:sp>
      </p:grpSp>
      <p:sp>
        <p:nvSpPr>
          <p:cNvPr id="597020" name="Rectangle 28"/>
          <p:cNvSpPr>
            <a:spLocks noChangeArrowheads="1"/>
          </p:cNvSpPr>
          <p:nvPr/>
        </p:nvSpPr>
        <p:spPr bwMode="auto">
          <a:xfrm>
            <a:off x="4110038" y="5673908"/>
            <a:ext cx="3760787" cy="304800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1600" b="1" dirty="0">
                <a:latin typeface="+mj-lt"/>
              </a:rPr>
              <a:t>Engine Torque Limitation</a:t>
            </a:r>
            <a:endParaRPr lang="en-US" sz="1600" b="1" dirty="0">
              <a:latin typeface="+mj-lt"/>
            </a:endParaRPr>
          </a:p>
        </p:txBody>
      </p:sp>
      <p:sp>
        <p:nvSpPr>
          <p:cNvPr id="597021" name="Rectangle 29"/>
          <p:cNvSpPr>
            <a:spLocks noChangeArrowheads="1"/>
          </p:cNvSpPr>
          <p:nvPr/>
        </p:nvSpPr>
        <p:spPr bwMode="auto">
          <a:xfrm>
            <a:off x="6067425" y="6285272"/>
            <a:ext cx="1804988" cy="304800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1600" b="1" dirty="0">
                <a:latin typeface="+mj-lt"/>
              </a:rPr>
              <a:t>Brake Activation</a:t>
            </a:r>
            <a:endParaRPr lang="en-US" sz="1600" b="1" dirty="0">
              <a:latin typeface="+mj-lt"/>
            </a:endParaRPr>
          </a:p>
        </p:txBody>
      </p:sp>
      <p:sp>
        <p:nvSpPr>
          <p:cNvPr id="597022" name="Rectangle 30"/>
          <p:cNvSpPr>
            <a:spLocks noChangeArrowheads="1"/>
          </p:cNvSpPr>
          <p:nvPr/>
        </p:nvSpPr>
        <p:spPr bwMode="auto">
          <a:xfrm>
            <a:off x="4110038" y="6289056"/>
            <a:ext cx="152400" cy="304800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6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97023" name="AutoShape 31"/>
          <p:cNvSpPr>
            <a:spLocks noChangeArrowheads="1"/>
          </p:cNvSpPr>
          <p:nvPr/>
        </p:nvSpPr>
        <p:spPr bwMode="auto">
          <a:xfrm>
            <a:off x="901700" y="1219200"/>
            <a:ext cx="1905000" cy="838200"/>
          </a:xfrm>
          <a:prstGeom prst="wedgeRoundRectCallout">
            <a:avLst>
              <a:gd name="adj1" fmla="val 18500"/>
              <a:gd name="adj2" fmla="val 107955"/>
              <a:gd name="adj3" fmla="val 16667"/>
            </a:avLst>
          </a:prstGeom>
          <a:solidFill>
            <a:srgbClr val="006BB6"/>
          </a:solidFill>
          <a:ln w="9525" algn="ctr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>
              <a:defRPr/>
            </a:pPr>
            <a:r>
              <a:rPr lang="de-DE"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Potential rear end collision detected</a:t>
            </a:r>
            <a:endParaRPr 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97024" name="AutoShape 32"/>
          <p:cNvSpPr>
            <a:spLocks noChangeArrowheads="1"/>
          </p:cNvSpPr>
          <p:nvPr/>
        </p:nvSpPr>
        <p:spPr bwMode="auto">
          <a:xfrm>
            <a:off x="3416300" y="762000"/>
            <a:ext cx="1981200" cy="1295400"/>
          </a:xfrm>
          <a:prstGeom prst="wedgeRoundRectCallout">
            <a:avLst>
              <a:gd name="adj1" fmla="val -14423"/>
              <a:gd name="adj2" fmla="val 89951"/>
              <a:gd name="adj3" fmla="val 16667"/>
            </a:avLst>
          </a:prstGeom>
          <a:solidFill>
            <a:srgbClr val="006BB6"/>
          </a:solidFill>
          <a:ln w="9525" algn="ctr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>
              <a:defRPr/>
            </a:pPr>
            <a:r>
              <a:rPr lang="de-DE"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Hard braking required to prevent collision </a:t>
            </a:r>
            <a:endParaRPr 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269" name="Text Box 34"/>
          <p:cNvSpPr txBox="1">
            <a:spLocks noChangeArrowheads="1"/>
          </p:cNvSpPr>
          <p:nvPr/>
        </p:nvSpPr>
        <p:spPr bwMode="auto">
          <a:xfrm>
            <a:off x="1892300" y="2590800"/>
            <a:ext cx="357188" cy="4217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dirty="0">
                <a:solidFill>
                  <a:srgbClr val="000000"/>
                </a:solidFill>
                <a:latin typeface="+mj-lt"/>
              </a:rPr>
              <a:t>t1</a:t>
            </a:r>
            <a:endParaRPr lang="en-US" sz="16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0270" name="Line 35"/>
          <p:cNvSpPr>
            <a:spLocks noChangeShapeType="1"/>
          </p:cNvSpPr>
          <p:nvPr/>
        </p:nvSpPr>
        <p:spPr bwMode="auto">
          <a:xfrm>
            <a:off x="2197100" y="2697480"/>
            <a:ext cx="0" cy="389636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anchor="ctr"/>
          <a:lstStyle/>
          <a:p>
            <a:endParaRPr lang="en-US" sz="1600" dirty="0">
              <a:latin typeface="+mj-lt"/>
            </a:endParaRPr>
          </a:p>
        </p:txBody>
      </p:sp>
      <p:sp>
        <p:nvSpPr>
          <p:cNvPr id="10262" name="Freeform 36"/>
          <p:cNvSpPr>
            <a:spLocks/>
          </p:cNvSpPr>
          <p:nvPr/>
        </p:nvSpPr>
        <p:spPr bwMode="auto">
          <a:xfrm rot="10800000">
            <a:off x="8358184" y="4902927"/>
            <a:ext cx="228601" cy="1811382"/>
          </a:xfrm>
          <a:custGeom>
            <a:avLst/>
            <a:gdLst>
              <a:gd name="T0" fmla="*/ 2147483647 w 144"/>
              <a:gd name="T1" fmla="*/ 0 h 480"/>
              <a:gd name="T2" fmla="*/ 0 w 144"/>
              <a:gd name="T3" fmla="*/ 2147483647 h 480"/>
              <a:gd name="T4" fmla="*/ 2147483647 w 144"/>
              <a:gd name="T5" fmla="*/ 2147483647 h 480"/>
              <a:gd name="T6" fmla="*/ 2147483647 w 144"/>
              <a:gd name="T7" fmla="*/ 0 h 480"/>
              <a:gd name="T8" fmla="*/ 0 60000 65536"/>
              <a:gd name="T9" fmla="*/ 0 60000 65536"/>
              <a:gd name="T10" fmla="*/ 0 60000 65536"/>
              <a:gd name="T11" fmla="*/ 0 60000 65536"/>
              <a:gd name="T12" fmla="*/ 0 w 144"/>
              <a:gd name="T13" fmla="*/ 0 h 480"/>
              <a:gd name="T14" fmla="*/ 144 w 144"/>
              <a:gd name="T15" fmla="*/ 480 h 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" h="480">
                <a:moveTo>
                  <a:pt x="144" y="0"/>
                </a:moveTo>
                <a:lnTo>
                  <a:pt x="0" y="240"/>
                </a:lnTo>
                <a:lnTo>
                  <a:pt x="144" y="480"/>
                </a:lnTo>
                <a:lnTo>
                  <a:pt x="14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endParaRPr lang="en-US" sz="1600" dirty="0">
              <a:latin typeface="+mj-lt"/>
            </a:endParaRPr>
          </a:p>
        </p:txBody>
      </p:sp>
      <p:sp>
        <p:nvSpPr>
          <p:cNvPr id="10263" name="Freeform 37"/>
          <p:cNvSpPr>
            <a:spLocks/>
          </p:cNvSpPr>
          <p:nvPr/>
        </p:nvSpPr>
        <p:spPr bwMode="auto">
          <a:xfrm>
            <a:off x="127000" y="4902927"/>
            <a:ext cx="523875" cy="1811382"/>
          </a:xfrm>
          <a:custGeom>
            <a:avLst/>
            <a:gdLst>
              <a:gd name="T0" fmla="*/ 0 w 330"/>
              <a:gd name="T1" fmla="*/ 2147483647 h 477"/>
              <a:gd name="T2" fmla="*/ 2147483647 w 330"/>
              <a:gd name="T3" fmla="*/ 2147483647 h 477"/>
              <a:gd name="T4" fmla="*/ 2147483647 w 330"/>
              <a:gd name="T5" fmla="*/ 0 h 477"/>
              <a:gd name="T6" fmla="*/ 2147483647 w 330"/>
              <a:gd name="T7" fmla="*/ 0 h 477"/>
              <a:gd name="T8" fmla="*/ 2147483647 w 330"/>
              <a:gd name="T9" fmla="*/ 2147483647 h 477"/>
              <a:gd name="T10" fmla="*/ 0 w 330"/>
              <a:gd name="T11" fmla="*/ 2147483647 h 47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30"/>
              <a:gd name="T19" fmla="*/ 0 h 477"/>
              <a:gd name="T20" fmla="*/ 330 w 330"/>
              <a:gd name="T21" fmla="*/ 477 h 47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30" h="477">
                <a:moveTo>
                  <a:pt x="0" y="477"/>
                </a:moveTo>
                <a:lnTo>
                  <a:pt x="330" y="477"/>
                </a:lnTo>
                <a:lnTo>
                  <a:pt x="304" y="0"/>
                </a:lnTo>
                <a:lnTo>
                  <a:pt x="5" y="0"/>
                </a:lnTo>
                <a:lnTo>
                  <a:pt x="79" y="241"/>
                </a:lnTo>
                <a:lnTo>
                  <a:pt x="0" y="47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endParaRPr lang="en-US" sz="1600" dirty="0">
              <a:latin typeface="+mj-lt"/>
            </a:endParaRPr>
          </a:p>
        </p:txBody>
      </p:sp>
      <p:pic>
        <p:nvPicPr>
          <p:cNvPr id="597030" name="Picture 3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lum contrast="32000"/>
          </a:blip>
          <a:srcRect/>
          <a:stretch>
            <a:fillRect/>
          </a:stretch>
        </p:blipFill>
        <p:spPr bwMode="auto">
          <a:xfrm>
            <a:off x="7793038" y="2185988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6" name="Text Box 40"/>
          <p:cNvSpPr txBox="1">
            <a:spLocks noChangeArrowheads="1"/>
          </p:cNvSpPr>
          <p:nvPr/>
        </p:nvSpPr>
        <p:spPr bwMode="auto">
          <a:xfrm>
            <a:off x="214313" y="5504996"/>
            <a:ext cx="1487307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DE" sz="1800" b="1" dirty="0">
                <a:solidFill>
                  <a:srgbClr val="404040"/>
                </a:solidFill>
                <a:latin typeface="+mj-lt"/>
              </a:rPr>
              <a:t>System </a:t>
            </a:r>
            <a:r>
              <a:rPr lang="de-DE" sz="1800" b="1" dirty="0" smtClean="0">
                <a:solidFill>
                  <a:srgbClr val="404040"/>
                </a:solidFill>
                <a:latin typeface="+mj-lt"/>
              </a:rPr>
              <a:t>Reactions:</a:t>
            </a:r>
            <a:endParaRPr lang="en-US" sz="1800" b="1" dirty="0">
              <a:solidFill>
                <a:srgbClr val="404040"/>
              </a:solidFill>
              <a:latin typeface="+mj-lt"/>
            </a:endParaRPr>
          </a:p>
        </p:txBody>
      </p:sp>
      <p:sp>
        <p:nvSpPr>
          <p:cNvPr id="597033" name="AutoShape 41"/>
          <p:cNvSpPr>
            <a:spLocks noChangeArrowheads="1"/>
          </p:cNvSpPr>
          <p:nvPr/>
        </p:nvSpPr>
        <p:spPr bwMode="auto">
          <a:xfrm>
            <a:off x="8039100" y="3192463"/>
            <a:ext cx="1047750" cy="1074737"/>
          </a:xfrm>
          <a:prstGeom prst="wedgeRoundRectCallout">
            <a:avLst>
              <a:gd name="adj1" fmla="val -53682"/>
              <a:gd name="adj2" fmla="val -92773"/>
              <a:gd name="adj3" fmla="val 16667"/>
            </a:avLst>
          </a:prstGeom>
          <a:solidFill>
            <a:schemeClr val="bg1"/>
          </a:solidFill>
          <a:ln w="38100" algn="ctr">
            <a:solidFill>
              <a:srgbClr val="006BB6"/>
            </a:solidFill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anchor="ctr"/>
          <a:lstStyle/>
          <a:p>
            <a:pPr>
              <a:defRPr/>
            </a:pPr>
            <a:r>
              <a:rPr lang="de-DE" sz="1400" dirty="0">
                <a:solidFill>
                  <a:srgbClr val="006B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Crash prevented or mitigated</a:t>
            </a:r>
            <a:endParaRPr lang="en-US" sz="1400" dirty="0">
              <a:solidFill>
                <a:srgbClr val="006BB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268" name="Picture 42" descr="OnGuardMax_Log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012238" y="-258763"/>
            <a:ext cx="334962" cy="4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7031" name="Rectangle 39"/>
          <p:cNvSpPr>
            <a:spLocks noChangeArrowheads="1"/>
          </p:cNvSpPr>
          <p:nvPr/>
        </p:nvSpPr>
        <p:spPr bwMode="auto">
          <a:xfrm>
            <a:off x="2216150" y="5055822"/>
            <a:ext cx="5649913" cy="304800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1600" b="1" dirty="0">
                <a:latin typeface="+mj-lt"/>
              </a:rPr>
              <a:t>Warning Tone and Lamp</a:t>
            </a:r>
            <a:endParaRPr lang="en-US" sz="1600" b="1" dirty="0">
              <a:latin typeface="+mj-lt"/>
            </a:endParaRPr>
          </a:p>
        </p:txBody>
      </p:sp>
      <p:sp>
        <p:nvSpPr>
          <p:cNvPr id="56" name="Rectangle 29"/>
          <p:cNvSpPr>
            <a:spLocks noChangeArrowheads="1"/>
          </p:cNvSpPr>
          <p:nvPr/>
        </p:nvSpPr>
        <p:spPr bwMode="auto">
          <a:xfrm>
            <a:off x="2375852" y="6281310"/>
            <a:ext cx="1477171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1600" b="1" dirty="0" smtClean="0">
                <a:latin typeface="+mj-lt"/>
              </a:rPr>
              <a:t>Haptic Warning</a:t>
            </a:r>
            <a:endParaRPr lang="en-US" sz="1600" b="1" dirty="0">
              <a:latin typeface="+mj-lt"/>
            </a:endParaRPr>
          </a:p>
        </p:txBody>
      </p:sp>
      <p:sp>
        <p:nvSpPr>
          <p:cNvPr id="57" name="Left Arrow 56"/>
          <p:cNvSpPr/>
          <p:nvPr/>
        </p:nvSpPr>
        <p:spPr>
          <a:xfrm flipH="1">
            <a:off x="3831484" y="6324040"/>
            <a:ext cx="202116" cy="236432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6691" y="3412685"/>
            <a:ext cx="1391683" cy="696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68"/>
          <p:cNvGrpSpPr/>
          <p:nvPr/>
        </p:nvGrpSpPr>
        <p:grpSpPr>
          <a:xfrm>
            <a:off x="4178300" y="3009900"/>
            <a:ext cx="1752600" cy="1722120"/>
            <a:chOff x="4178300" y="3009900"/>
            <a:chExt cx="1752600" cy="1722120"/>
          </a:xfrm>
        </p:grpSpPr>
        <p:sp>
          <p:nvSpPr>
            <p:cNvPr id="597007" name="AutoShape 15"/>
            <p:cNvSpPr>
              <a:spLocks noChangeArrowheads="1"/>
            </p:cNvSpPr>
            <p:nvPr/>
          </p:nvSpPr>
          <p:spPr bwMode="auto">
            <a:xfrm>
              <a:off x="4178300" y="3009900"/>
              <a:ext cx="1752600" cy="1722120"/>
            </a:xfrm>
            <a:prstGeom prst="wedgeRoundRectCallout">
              <a:avLst>
                <a:gd name="adj1" fmla="val -48370"/>
                <a:gd name="adj2" fmla="val -69944"/>
                <a:gd name="adj3" fmla="val 16667"/>
              </a:avLst>
            </a:prstGeom>
            <a:solidFill>
              <a:schemeClr val="bg1"/>
            </a:solidFill>
            <a:ln w="38100" algn="ctr">
              <a:solidFill>
                <a:srgbClr val="006BB6"/>
              </a:solidFill>
              <a:miter lim="800000"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anchor="t"/>
            <a:lstStyle/>
            <a:p>
              <a:pPr>
                <a:defRPr/>
              </a:pPr>
              <a:r>
                <a:rPr lang="de-DE" sz="1400" dirty="0">
                  <a:solidFill>
                    <a:srgbClr val="006BB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Collision warning: </a:t>
              </a:r>
              <a:r>
                <a:rPr lang="de-DE" sz="1400" dirty="0" smtClean="0">
                  <a:solidFill>
                    <a:srgbClr val="006BB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Haptic</a:t>
              </a:r>
              <a:r>
                <a:rPr lang="de-DE" sz="1400" dirty="0">
                  <a:solidFill>
                    <a:srgbClr val="006BB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/>
              </a:r>
              <a:br>
                <a:rPr lang="de-DE" sz="1400" dirty="0">
                  <a:solidFill>
                    <a:srgbClr val="006BB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</a:br>
              <a:r>
                <a:rPr lang="de-DE" sz="1400" dirty="0">
                  <a:solidFill>
                    <a:srgbClr val="006BB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(short brake pulse)</a:t>
              </a:r>
              <a:endParaRPr lang="en-US" sz="1400" dirty="0">
                <a:solidFill>
                  <a:srgbClr val="006B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pic>
          <p:nvPicPr>
            <p:cNvPr id="58" name="Picture 4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321224" y="3814246"/>
              <a:ext cx="1462563" cy="731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9" name="TextBox 58"/>
            <p:cNvSpPr txBox="1"/>
            <p:nvPr/>
          </p:nvSpPr>
          <p:spPr>
            <a:xfrm>
              <a:off x="5260764" y="3865260"/>
              <a:ext cx="446776" cy="153888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00" b="1" dirty="0" smtClean="0"/>
                <a:t>FT</a:t>
              </a:r>
              <a:endParaRPr lang="en-US" sz="1000" b="1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242953" y="4338097"/>
              <a:ext cx="498771" cy="153888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00" b="1" dirty="0" smtClean="0"/>
                <a:t>MPH</a:t>
              </a:r>
              <a:endParaRPr lang="en-US" sz="1000" b="1" dirty="0"/>
            </a:p>
          </p:txBody>
        </p:sp>
      </p:grpSp>
      <p:grpSp>
        <p:nvGrpSpPr>
          <p:cNvPr id="10" name="Group 69"/>
          <p:cNvGrpSpPr/>
          <p:nvPr/>
        </p:nvGrpSpPr>
        <p:grpSpPr>
          <a:xfrm>
            <a:off x="6098539" y="2987040"/>
            <a:ext cx="1767523" cy="1744980"/>
            <a:chOff x="6098539" y="2987040"/>
            <a:chExt cx="1767523" cy="1744980"/>
          </a:xfrm>
        </p:grpSpPr>
        <p:sp>
          <p:nvSpPr>
            <p:cNvPr id="597008" name="AutoShape 16"/>
            <p:cNvSpPr>
              <a:spLocks noChangeArrowheads="1"/>
            </p:cNvSpPr>
            <p:nvPr/>
          </p:nvSpPr>
          <p:spPr bwMode="auto">
            <a:xfrm>
              <a:off x="6098539" y="2987040"/>
              <a:ext cx="1767523" cy="1744980"/>
            </a:xfrm>
            <a:prstGeom prst="wedgeRoundRectCallout">
              <a:avLst>
                <a:gd name="adj1" fmla="val -49780"/>
                <a:gd name="adj2" fmla="val -67095"/>
                <a:gd name="adj3" fmla="val 16667"/>
              </a:avLst>
            </a:prstGeom>
            <a:solidFill>
              <a:schemeClr val="bg1"/>
            </a:solidFill>
            <a:ln w="38100" algn="ctr">
              <a:solidFill>
                <a:srgbClr val="006BB6"/>
              </a:solidFill>
              <a:miter lim="800000"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anchor="t"/>
            <a:lstStyle/>
            <a:p>
              <a:pPr>
                <a:defRPr/>
              </a:pPr>
              <a:r>
                <a:rPr lang="de-DE" sz="1400" dirty="0">
                  <a:solidFill>
                    <a:srgbClr val="006BB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Automatic braking to assist driver in </a:t>
              </a:r>
              <a:r>
                <a:rPr lang="de-DE" sz="1400" dirty="0" smtClean="0">
                  <a:solidFill>
                    <a:srgbClr val="006BB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collision </a:t>
              </a:r>
              <a:r>
                <a:rPr lang="de-DE" sz="1400" dirty="0">
                  <a:solidFill>
                    <a:srgbClr val="006BB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mitigation</a:t>
              </a:r>
              <a:endParaRPr lang="en-US" sz="1400" dirty="0">
                <a:solidFill>
                  <a:srgbClr val="006B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pic>
          <p:nvPicPr>
            <p:cNvPr id="49" name="Picture 4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243320" y="3839270"/>
              <a:ext cx="1462563" cy="731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" name="TextBox 54"/>
            <p:cNvSpPr txBox="1"/>
            <p:nvPr/>
          </p:nvSpPr>
          <p:spPr>
            <a:xfrm>
              <a:off x="7150607" y="3848719"/>
              <a:ext cx="520595" cy="246221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/>
                <a:t>FT</a:t>
              </a:r>
              <a:endParaRPr lang="en-US" sz="1000" b="1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7159153" y="4355911"/>
              <a:ext cx="498771" cy="153888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00" b="1" dirty="0" smtClean="0"/>
                <a:t>MPH</a:t>
              </a:r>
              <a:endParaRPr lang="en-US" sz="1000" b="1" dirty="0"/>
            </a:p>
          </p:txBody>
        </p:sp>
      </p:grpSp>
      <p:grpSp>
        <p:nvGrpSpPr>
          <p:cNvPr id="11" name="Group 67"/>
          <p:cNvGrpSpPr/>
          <p:nvPr/>
        </p:nvGrpSpPr>
        <p:grpSpPr>
          <a:xfrm>
            <a:off x="2273300" y="2987040"/>
            <a:ext cx="1752600" cy="1417320"/>
            <a:chOff x="2273300" y="2987040"/>
            <a:chExt cx="1752600" cy="1417320"/>
          </a:xfrm>
        </p:grpSpPr>
        <p:sp>
          <p:nvSpPr>
            <p:cNvPr id="597006" name="AutoShape 14"/>
            <p:cNvSpPr>
              <a:spLocks noChangeArrowheads="1"/>
            </p:cNvSpPr>
            <p:nvPr/>
          </p:nvSpPr>
          <p:spPr bwMode="auto">
            <a:xfrm>
              <a:off x="2273300" y="2987040"/>
              <a:ext cx="1752600" cy="1417320"/>
            </a:xfrm>
            <a:prstGeom prst="wedgeRoundRectCallout">
              <a:avLst>
                <a:gd name="adj1" fmla="val -49384"/>
                <a:gd name="adj2" fmla="val -72300"/>
                <a:gd name="adj3" fmla="val 16667"/>
              </a:avLst>
            </a:prstGeom>
            <a:solidFill>
              <a:schemeClr val="bg1"/>
            </a:solidFill>
            <a:ln w="38100" algn="ctr">
              <a:solidFill>
                <a:srgbClr val="006BB6"/>
              </a:solidFill>
              <a:miter lim="800000"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anchor="t"/>
            <a:lstStyle/>
            <a:p>
              <a:pPr>
                <a:defRPr/>
              </a:pPr>
              <a:r>
                <a:rPr lang="de-DE" sz="1400" dirty="0" smtClean="0">
                  <a:solidFill>
                    <a:srgbClr val="006BB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Distance Alert: </a:t>
              </a:r>
              <a:r>
                <a:rPr lang="de-DE" sz="1400" dirty="0">
                  <a:solidFill>
                    <a:srgbClr val="006BB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Visual and Audible</a:t>
              </a:r>
              <a:endParaRPr lang="en-US" sz="1400" dirty="0">
                <a:solidFill>
                  <a:srgbClr val="006B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427984" y="3557951"/>
              <a:ext cx="1425039" cy="709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0" name="TextBox 59"/>
            <p:cNvSpPr txBox="1"/>
            <p:nvPr/>
          </p:nvSpPr>
          <p:spPr>
            <a:xfrm>
              <a:off x="3332713" y="3612854"/>
              <a:ext cx="498771" cy="153888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00" b="1" dirty="0" smtClean="0"/>
                <a:t>FT</a:t>
              </a:r>
              <a:endParaRPr lang="en-US" sz="1000" b="1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336663" y="4026526"/>
              <a:ext cx="498771" cy="153888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00" b="1" dirty="0" smtClean="0"/>
                <a:t>MPH</a:t>
              </a:r>
              <a:endParaRPr lang="en-US" sz="1000" b="1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545438" y="3557951"/>
              <a:ext cx="498771" cy="153888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endParaRPr lang="en-US" sz="1000" b="1" dirty="0"/>
            </a:p>
          </p:txBody>
        </p:sp>
      </p:grpSp>
      <p:pic>
        <p:nvPicPr>
          <p:cNvPr id="62" name="Picture 12" descr="C:\Users\kline1da\Pictures\Brake2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6550" y="6119560"/>
            <a:ext cx="548640" cy="547124"/>
          </a:xfrm>
          <a:prstGeom prst="rect">
            <a:avLst/>
          </a:prstGeom>
          <a:noFill/>
        </p:spPr>
      </p:pic>
      <p:pic>
        <p:nvPicPr>
          <p:cNvPr id="64" name="Picture 10" descr="C:\Users\kline1da\Pictures\Sound.pn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7F27"/>
              </a:clrFrom>
              <a:clrTo>
                <a:srgbClr val="FF7F2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97025" y="4942996"/>
            <a:ext cx="548640" cy="552504"/>
          </a:xfrm>
          <a:prstGeom prst="rect">
            <a:avLst/>
          </a:prstGeom>
          <a:noFill/>
        </p:spPr>
      </p:pic>
      <p:pic>
        <p:nvPicPr>
          <p:cNvPr id="65" name="Picture 4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92072" y="5543031"/>
            <a:ext cx="566928" cy="51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8" name="Rectangle 67"/>
          <p:cNvSpPr/>
          <p:nvPr/>
        </p:nvSpPr>
        <p:spPr>
          <a:xfrm>
            <a:off x="8839200" y="6581001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fld id="{47B7FC07-4428-C041-8409-40BA8622CAE4}" type="slidenum">
              <a:rPr lang="en-US" sz="1200" b="1" smtClean="0">
                <a:solidFill>
                  <a:schemeClr val="bg1">
                    <a:lumMod val="65000"/>
                  </a:schemeClr>
                </a:solidFill>
                <a:latin typeface="Calibri" charset="0"/>
              </a:rPr>
              <a:pPr algn="r">
                <a:defRPr/>
              </a:pPr>
              <a:t>14</a:t>
            </a:fld>
            <a:endParaRPr lang="en-US" sz="1200" b="1" dirty="0" smtClean="0">
              <a:solidFill>
                <a:schemeClr val="bg1">
                  <a:lumMod val="65000"/>
                </a:schemeClr>
              </a:solidFill>
              <a:latin typeface="Calibri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28600" y="6629400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n-lt"/>
              </a:rPr>
              <a:t>11/06/13</a:t>
            </a:r>
            <a:endParaRPr lang="en-US" sz="1200" dirty="0"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7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7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07407E-6 L 0.16563 4.07407E-6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97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7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563 4.07407E-6 L 0.37657 0.00046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97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97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97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657 0.00046 L 0.57344 0.00069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97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97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344 0.0007 L 0.72361 -0.00069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97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7005" grpId="0" animBg="1"/>
      <p:bldP spid="597009" grpId="0" animBg="1"/>
      <p:bldP spid="597020" grpId="0" animBg="1"/>
      <p:bldP spid="597021" grpId="0" animBg="1"/>
      <p:bldP spid="597022" grpId="0" animBg="1"/>
      <p:bldP spid="597023" grpId="0" animBg="1"/>
      <p:bldP spid="597024" grpId="0" animBg="1"/>
      <p:bldP spid="597033" grpId="0" animBg="1"/>
      <p:bldP spid="597031" grpId="0" animBg="1"/>
      <p:bldP spid="56" grpId="0"/>
      <p:bldP spid="5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3E739E-6FE9-4A2E-8A5C-F96FE6042D2F}" type="slidenum">
              <a:rPr lang="en-GB">
                <a:solidFill>
                  <a:srgbClr val="505050">
                    <a:tint val="75000"/>
                  </a:srgbClr>
                </a:solidFill>
              </a:rPr>
              <a:pPr>
                <a:defRPr/>
              </a:pPr>
              <a:t>15</a:t>
            </a:fld>
            <a:endParaRPr lang="en-GB" dirty="0">
              <a:solidFill>
                <a:srgbClr val="505050">
                  <a:tint val="75000"/>
                </a:srgbClr>
              </a:solidFill>
            </a:endParaRPr>
          </a:p>
        </p:txBody>
      </p:sp>
      <p:sp>
        <p:nvSpPr>
          <p:cNvPr id="99331" name="Content Placeholder 8"/>
          <p:cNvSpPr>
            <a:spLocks noGrp="1"/>
          </p:cNvSpPr>
          <p:nvPr>
            <p:ph idx="4294967295"/>
          </p:nvPr>
        </p:nvSpPr>
        <p:spPr>
          <a:xfrm>
            <a:off x="336175" y="762000"/>
            <a:ext cx="5015754" cy="4912752"/>
          </a:xfrm>
        </p:spPr>
        <p:txBody>
          <a:bodyPr/>
          <a:lstStyle/>
          <a:p>
            <a:pPr marL="180975" indent="-180975">
              <a:buClr>
                <a:schemeClr val="accent1"/>
              </a:buClr>
              <a:buFont typeface="Arial" pitchFamily="34" charset="0"/>
              <a:buChar char="•"/>
            </a:pPr>
            <a:r>
              <a:rPr lang="en-US" altLang="ja-JP" sz="2000" b="0" dirty="0" smtClean="0">
                <a:solidFill>
                  <a:schemeClr val="tx1"/>
                </a:solidFill>
              </a:rPr>
              <a:t>Vision based technology</a:t>
            </a:r>
          </a:p>
          <a:p>
            <a:pPr marL="180975" indent="-180975">
              <a:buClr>
                <a:schemeClr val="accent1"/>
              </a:buClr>
              <a:buFont typeface="Arial" pitchFamily="34" charset="0"/>
              <a:buChar char="•"/>
            </a:pPr>
            <a:r>
              <a:rPr lang="en-US" altLang="ja-JP" sz="2000" b="0" dirty="0" smtClean="0">
                <a:solidFill>
                  <a:schemeClr val="tx1"/>
                </a:solidFill>
              </a:rPr>
              <a:t>Detects and classifies lane markers</a:t>
            </a:r>
          </a:p>
          <a:p>
            <a:pPr marL="180975" indent="-180975">
              <a:buClr>
                <a:schemeClr val="accent1"/>
              </a:buClr>
              <a:buFont typeface="Arial" pitchFamily="34" charset="0"/>
              <a:buChar char="•"/>
            </a:pPr>
            <a:r>
              <a:rPr lang="en-US" altLang="ja-JP" sz="2000" b="0" dirty="0" smtClean="0">
                <a:solidFill>
                  <a:schemeClr val="tx1"/>
                </a:solidFill>
              </a:rPr>
              <a:t>Tracks and projects lane ahead of truck</a:t>
            </a:r>
          </a:p>
          <a:p>
            <a:pPr marL="180975" indent="-180975">
              <a:buClr>
                <a:schemeClr val="accent1"/>
              </a:buClr>
              <a:buFont typeface="Arial" pitchFamily="34" charset="0"/>
              <a:buChar char="•"/>
            </a:pPr>
            <a:r>
              <a:rPr lang="en-US" altLang="ja-JP" sz="2000" b="0" dirty="0" smtClean="0">
                <a:solidFill>
                  <a:schemeClr val="tx1"/>
                </a:solidFill>
              </a:rPr>
              <a:t>Provides audible warnings</a:t>
            </a:r>
          </a:p>
          <a:p>
            <a:pPr marL="742950" lvl="1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altLang="ja-JP" sz="2000" dirty="0" smtClean="0"/>
              <a:t>Lane change made without turn signal indicator (rumble strip warning)</a:t>
            </a:r>
          </a:p>
          <a:p>
            <a:pPr marL="742950" lvl="1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altLang="ja-JP" sz="2000" dirty="0" smtClean="0"/>
              <a:t>Functions above 40 MPH</a:t>
            </a:r>
          </a:p>
          <a:p>
            <a:pPr marL="180975" indent="-180975">
              <a:buClr>
                <a:schemeClr val="accent1"/>
              </a:buClr>
              <a:buFont typeface="Arial" pitchFamily="34" charset="0"/>
              <a:buChar char="•"/>
            </a:pPr>
            <a:r>
              <a:rPr lang="en-US" altLang="ja-JP" sz="2000" b="0" dirty="0" smtClean="0">
                <a:solidFill>
                  <a:schemeClr val="tx1"/>
                </a:solidFill>
              </a:rPr>
              <a:t>Includes Driver Alertness Warning</a:t>
            </a:r>
          </a:p>
          <a:p>
            <a:pPr marL="742950" lvl="1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altLang="ja-JP" sz="2000" dirty="0" smtClean="0"/>
              <a:t>Detection of erratic or degraded driving (drowsiness and/or distraction)</a:t>
            </a:r>
          </a:p>
          <a:p>
            <a:pPr marL="742950" lvl="1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altLang="ja-JP" sz="2000" dirty="0" smtClean="0"/>
              <a:t>Software solution requires no additional hardware</a:t>
            </a:r>
            <a:endParaRPr lang="en-US" altLang="ja-JP" sz="2000" b="1" dirty="0" smtClean="0"/>
          </a:p>
          <a:p>
            <a:pPr marL="180975" indent="-180975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000" b="0" dirty="0" smtClean="0">
                <a:solidFill>
                  <a:schemeClr val="tx1"/>
                </a:solidFill>
              </a:rPr>
              <a:t>Automatic calibration and integrated diagnostics to simplify setup and operation</a:t>
            </a:r>
          </a:p>
          <a:p>
            <a:pPr marL="180975" indent="-180975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000" b="0" dirty="0" smtClean="0">
                <a:solidFill>
                  <a:schemeClr val="tx1"/>
                </a:solidFill>
              </a:rPr>
              <a:t>SAE J 1939 critical event messages</a:t>
            </a:r>
          </a:p>
          <a:p>
            <a:pPr marL="180975" indent="-180975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Integrated critical event video with manual download capability</a:t>
            </a:r>
            <a:endParaRPr lang="en-US" sz="2000" b="0" dirty="0" smtClean="0">
              <a:solidFill>
                <a:schemeClr val="tx1"/>
              </a:solidFill>
            </a:endParaRPr>
          </a:p>
        </p:txBody>
      </p:sp>
      <p:pic>
        <p:nvPicPr>
          <p:cNvPr id="14" name="Picture Placeholder 1" descr="Functionality.png"/>
          <p:cNvPicPr>
            <a:picLocks noChangeAspect="1"/>
          </p:cNvPicPr>
          <p:nvPr/>
        </p:nvPicPr>
        <p:blipFill>
          <a:blip r:embed="rId3"/>
          <a:srcRect l="2" r="9766"/>
          <a:stretch>
            <a:fillRect/>
          </a:stretch>
        </p:blipFill>
        <p:spPr bwMode="auto">
          <a:xfrm>
            <a:off x="5605405" y="1364108"/>
            <a:ext cx="3105032" cy="2101674"/>
          </a:xfrm>
          <a:prstGeom prst="roundRect">
            <a:avLst>
              <a:gd name="adj" fmla="val 14092"/>
            </a:avLst>
          </a:prstGeom>
          <a:solidFill>
            <a:schemeClr val="bg1"/>
          </a:solidFill>
          <a:ln w="19050">
            <a:solidFill>
              <a:srgbClr val="E6AF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Rounded Rectangle 61"/>
          <p:cNvSpPr/>
          <p:nvPr/>
        </p:nvSpPr>
        <p:spPr bwMode="auto">
          <a:xfrm>
            <a:off x="5520341" y="3760547"/>
            <a:ext cx="3283177" cy="1797101"/>
          </a:xfrm>
          <a:prstGeom prst="roundRect">
            <a:avLst>
              <a:gd name="adj" fmla="val 8672"/>
            </a:avLst>
          </a:prstGeom>
          <a:gradFill flip="none" rotWithShape="1">
            <a:gsLst>
              <a:gs pos="0">
                <a:srgbClr val="E6AF00"/>
              </a:gs>
              <a:gs pos="25000">
                <a:srgbClr val="FFD243"/>
              </a:gs>
              <a:gs pos="100000">
                <a:srgbClr val="FFECAF"/>
              </a:gs>
            </a:gsLst>
            <a:lin ang="13500000" scaled="1"/>
            <a:tileRect/>
          </a:gra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36000" rIns="0" bIns="36000"/>
          <a:lstStyle/>
          <a:p>
            <a:pPr marL="85725" indent="-85725" defTabSz="914400">
              <a:spcBef>
                <a:spcPts val="600"/>
              </a:spcBef>
              <a:spcAft>
                <a:spcPts val="0"/>
              </a:spcAft>
              <a:buClr>
                <a:srgbClr val="D8670A"/>
              </a:buClr>
              <a:buSzPct val="100000"/>
              <a:buFont typeface="Arial" pitchFamily="34" charset="0"/>
              <a:buChar char="•"/>
              <a:defRPr/>
            </a:pPr>
            <a:endParaRPr lang="en-US" sz="1200" dirty="0">
              <a:solidFill>
                <a:srgbClr val="505050"/>
              </a:solidFill>
            </a:endParaRPr>
          </a:p>
        </p:txBody>
      </p:sp>
      <p:sp>
        <p:nvSpPr>
          <p:cNvPr id="99336" name="Rectangle 1"/>
          <p:cNvSpPr>
            <a:spLocks noChangeArrowheads="1"/>
          </p:cNvSpPr>
          <p:nvPr/>
        </p:nvSpPr>
        <p:spPr bwMode="auto">
          <a:xfrm>
            <a:off x="5737225" y="4114800"/>
            <a:ext cx="29416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rgbClr val="505050"/>
                </a:solidFill>
                <a:ea typeface="MS PGothic" pitchFamily="34" charset="-128"/>
                <a:cs typeface="Arial" pitchFamily="34" charset="0"/>
              </a:rPr>
              <a:t>800+ Million miles on North American applications</a:t>
            </a:r>
          </a:p>
        </p:txBody>
      </p:sp>
      <p:pic>
        <p:nvPicPr>
          <p:cNvPr id="11" name="Picture 8" descr="MeritorWabco_Logo_CMYK_-largetag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7775" y="179388"/>
            <a:ext cx="2681288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398932" y="228600"/>
            <a:ext cx="10431075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chemeClr val="accent1"/>
                </a:solidFill>
                <a:latin typeface="+mj-lt"/>
              </a:rPr>
              <a:t>Lane Departure Warning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8600" y="6581001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n-lt"/>
              </a:rPr>
              <a:t>11/06/13</a:t>
            </a:r>
            <a:endParaRPr lang="en-US" sz="1200" dirty="0"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5363"/>
          </a:xfrm>
        </p:spPr>
        <p:txBody>
          <a:bodyPr/>
          <a:lstStyle/>
          <a:p>
            <a:r>
              <a:rPr lang="en-US" dirty="0" smtClean="0"/>
              <a:t>Near Term Future</a:t>
            </a:r>
            <a:br>
              <a:rPr lang="en-US" dirty="0" smtClean="0"/>
            </a:br>
            <a:r>
              <a:rPr lang="en-US" dirty="0" smtClean="0"/>
              <a:t>Active Safety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1"/>
            <a:ext cx="4686784" cy="4191000"/>
          </a:xfrm>
        </p:spPr>
        <p:txBody>
          <a:bodyPr/>
          <a:lstStyle/>
          <a:p>
            <a:pPr>
              <a:buNone/>
            </a:pPr>
            <a:r>
              <a:rPr lang="en-US" sz="3600" b="1" dirty="0" smtClean="0"/>
              <a:t>Level One Automation</a:t>
            </a:r>
          </a:p>
          <a:p>
            <a:pPr>
              <a:spcBef>
                <a:spcPts val="1800"/>
              </a:spcBef>
            </a:pPr>
            <a:r>
              <a:rPr lang="en-US" sz="2600" dirty="0" smtClean="0"/>
              <a:t>Next Generation ABS, stability control, CMS</a:t>
            </a:r>
          </a:p>
          <a:p>
            <a:pPr>
              <a:spcBef>
                <a:spcPts val="1800"/>
              </a:spcBef>
            </a:pPr>
            <a:r>
              <a:rPr lang="en-US" sz="2600" dirty="0" smtClean="0"/>
              <a:t>Driver/Vehicle Performance Management</a:t>
            </a:r>
          </a:p>
          <a:p>
            <a:pPr>
              <a:spcBef>
                <a:spcPts val="1800"/>
              </a:spcBef>
            </a:pPr>
            <a:r>
              <a:rPr lang="en-US" sz="2600" dirty="0" smtClean="0"/>
              <a:t>Vehicle Communications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V2V / V2I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Cooperative ACC Project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4D3295-4215-DD42-A89F-B1F4652F9E7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83971" name="Picture 3" descr="C:\Documents and Settings\Kornam\Local Settings\Temporary Internet Files\Content.Outlook\G404P6HO\24875695sm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5384" y="2108785"/>
            <a:ext cx="4032020" cy="269181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28600" y="5527357"/>
            <a:ext cx="8229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ts val="1800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en-US" sz="2600" dirty="0" smtClean="0">
                <a:solidFill>
                  <a:srgbClr val="404040"/>
                </a:solidFill>
                <a:latin typeface="+mn-lt"/>
              </a:rPr>
              <a:t>Maximize driver performance by providing support technologies that warn and intervene at critical moments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" y="6492875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n-lt"/>
              </a:rPr>
              <a:t>11/06/13</a:t>
            </a:r>
            <a:endParaRPr lang="en-US" sz="1200" dirty="0"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ESC Smart Technology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746625"/>
          </a:xfrm>
        </p:spPr>
        <p:txBody>
          <a:bodyPr/>
          <a:lstStyle/>
          <a:p>
            <a:r>
              <a:rPr lang="en-US" sz="2800" dirty="0" smtClean="0"/>
              <a:t>Employs vehicle model to predict stable path</a:t>
            </a:r>
          </a:p>
          <a:p>
            <a:r>
              <a:rPr lang="en-US" sz="2800" dirty="0" smtClean="0"/>
              <a:t>Establishes vehicle dynamic characteristics by self learning and adaptation</a:t>
            </a:r>
          </a:p>
          <a:p>
            <a:pPr lvl="1"/>
            <a:r>
              <a:rPr lang="en-US" sz="2400" dirty="0" smtClean="0"/>
              <a:t>System continually adapts </a:t>
            </a:r>
            <a:br>
              <a:rPr lang="en-US" sz="2400" dirty="0" smtClean="0"/>
            </a:br>
            <a:r>
              <a:rPr lang="en-US" sz="2400" dirty="0" smtClean="0"/>
              <a:t>to changes in vehicle’s response </a:t>
            </a:r>
            <a:br>
              <a:rPr lang="en-US" sz="2400" dirty="0" smtClean="0"/>
            </a:br>
            <a:r>
              <a:rPr lang="en-US" sz="2400" dirty="0" smtClean="0"/>
              <a:t>characteristics</a:t>
            </a:r>
          </a:p>
          <a:p>
            <a:pPr lvl="1"/>
            <a:r>
              <a:rPr lang="en-US" sz="2400" dirty="0" smtClean="0"/>
              <a:t>“Drive it Away” off OEM assembly line</a:t>
            </a:r>
          </a:p>
          <a:p>
            <a:r>
              <a:rPr lang="en-US" sz="2800" dirty="0" smtClean="0"/>
              <a:t>Minimize vehicle validation test requirements</a:t>
            </a:r>
          </a:p>
          <a:p>
            <a:r>
              <a:rPr lang="en-US" sz="2800" dirty="0" smtClean="0"/>
              <a:t>Globally used across all braking platforms</a:t>
            </a:r>
          </a:p>
          <a:p>
            <a:r>
              <a:rPr lang="en-US" altLang="ja-JP" sz="2800" dirty="0" smtClean="0"/>
              <a:t>Competitive ESC platform for non standard </a:t>
            </a:r>
            <a:br>
              <a:rPr lang="en-US" altLang="ja-JP" sz="2800" dirty="0" smtClean="0"/>
            </a:br>
            <a:r>
              <a:rPr lang="en-US" altLang="ja-JP" sz="2800" dirty="0" smtClean="0"/>
              <a:t>vehicle configurations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26752-68D1-4DDC-84EB-08F963873AD3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Efficient throughout vehicle life cycle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845175" y="2209800"/>
            <a:ext cx="2841625" cy="1608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28600" y="6492875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n-lt"/>
              </a:rPr>
              <a:t>11/06/13</a:t>
            </a:r>
            <a:endParaRPr lang="en-US" sz="1200" dirty="0"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Title 5"/>
          <p:cNvSpPr>
            <a:spLocks noGrp="1"/>
          </p:cNvSpPr>
          <p:nvPr>
            <p:ph type="title" idx="4294967295"/>
          </p:nvPr>
        </p:nvSpPr>
        <p:spPr bwMode="auto">
          <a:xfrm>
            <a:off x="381000" y="-138113"/>
            <a:ext cx="5737225" cy="1052513"/>
          </a:xfrm>
          <a:noFill/>
        </p:spPr>
        <p:txBody>
          <a:bodyPr anchor="ctr"/>
          <a:lstStyle/>
          <a:p>
            <a:r>
              <a:rPr lang="en-US" sz="3600" cap="none" dirty="0" smtClean="0"/>
              <a:t>CMS Future Roadmap</a:t>
            </a:r>
          </a:p>
        </p:txBody>
      </p:sp>
      <p:sp>
        <p:nvSpPr>
          <p:cNvPr id="93188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223838" y="6040378"/>
            <a:ext cx="8645656" cy="360362"/>
          </a:xfrm>
        </p:spPr>
        <p:txBody>
          <a:bodyPr anchor="ctr"/>
          <a:lstStyle/>
          <a:p>
            <a:pPr marL="0" indent="0" algn="ctr">
              <a:buNone/>
            </a:pPr>
            <a:r>
              <a:rPr lang="de-DE" sz="2000" b="1" i="1" dirty="0" smtClean="0">
                <a:solidFill>
                  <a:srgbClr val="505050">
                    <a:lumMod val="50000"/>
                  </a:srgb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Arial Unicode MS" pitchFamily="34" charset="-128"/>
              </a:rPr>
              <a:t>Continuously upgrading and pioneering innovation to enhance safety </a:t>
            </a:r>
            <a:endParaRPr lang="en-US" sz="2000" b="1" i="1" dirty="0" smtClean="0">
              <a:solidFill>
                <a:srgbClr val="505050">
                  <a:lumMod val="50000"/>
                </a:srgbClr>
              </a:solidFill>
              <a:latin typeface="Arial" pitchFamily="34" charset="0"/>
              <a:ea typeface="ＭＳ Ｐゴシック" pitchFamily="34" charset="-128"/>
              <a:cs typeface="Arial" pitchFamily="34" charset="0"/>
              <a:sym typeface="Arial Unicode MS" pitchFamily="34" charset="-128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4622800"/>
            <a:ext cx="9161463" cy="1366838"/>
            <a:chOff x="228992" y="1686719"/>
            <a:chExt cx="6296025" cy="461962"/>
          </a:xfrm>
        </p:grpSpPr>
        <p:sp>
          <p:nvSpPr>
            <p:cNvPr id="45" name="Rectangle 44"/>
            <p:cNvSpPr/>
            <p:nvPr/>
          </p:nvSpPr>
          <p:spPr bwMode="auto">
            <a:xfrm>
              <a:off x="228992" y="1686719"/>
              <a:ext cx="6296025" cy="46196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228992" y="2115952"/>
              <a:ext cx="6296025" cy="0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228992" y="1712473"/>
              <a:ext cx="6296025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3190" name="Picture 8"/>
          <p:cNvPicPr>
            <a:picLocks noChangeAspect="1"/>
          </p:cNvPicPr>
          <p:nvPr/>
        </p:nvPicPr>
        <p:blipFill>
          <a:blip r:embed="rId3"/>
          <a:srcRect l="29590"/>
          <a:stretch>
            <a:fillRect/>
          </a:stretch>
        </p:blipFill>
        <p:spPr bwMode="auto">
          <a:xfrm>
            <a:off x="0" y="4789488"/>
            <a:ext cx="444023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50"/>
          <p:cNvGrpSpPr/>
          <p:nvPr/>
        </p:nvGrpSpPr>
        <p:grpSpPr>
          <a:xfrm>
            <a:off x="4457155" y="4185834"/>
            <a:ext cx="4713145" cy="2171836"/>
            <a:chOff x="2125660" y="3960019"/>
            <a:chExt cx="3319512" cy="862806"/>
          </a:xfrm>
          <a:solidFill>
            <a:srgbClr val="FFC000">
              <a:alpha val="70000"/>
            </a:srgbClr>
          </a:solidFill>
        </p:grpSpPr>
        <p:sp>
          <p:nvSpPr>
            <p:cNvPr id="52" name="Isosceles Triangle 51"/>
            <p:cNvSpPr>
              <a:spLocks noChangeArrowheads="1"/>
            </p:cNvSpPr>
            <p:nvPr/>
          </p:nvSpPr>
          <p:spPr bwMode="auto">
            <a:xfrm rot="16200000">
              <a:off x="3297236" y="2788443"/>
              <a:ext cx="862012" cy="3205163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xtLst/>
          </p:spPr>
          <p:txBody>
            <a:bodyPr vert="eaVert" wrap="none" anchor="ctr"/>
            <a:lstStyle/>
            <a:p>
              <a:pPr>
                <a:defRPr/>
              </a:pPr>
              <a:endParaRPr lang="en-US" dirty="0">
                <a:solidFill>
                  <a:srgbClr val="404040"/>
                </a:solidFill>
                <a:latin typeface="Arial"/>
                <a:cs typeface="ＭＳ Ｐゴシック" charset="-128"/>
              </a:endParaRPr>
            </a:p>
          </p:txBody>
        </p:sp>
        <p:sp>
          <p:nvSpPr>
            <p:cNvPr id="53" name="Round Same Side Corner Rectangle 52"/>
            <p:cNvSpPr/>
            <p:nvPr/>
          </p:nvSpPr>
          <p:spPr bwMode="auto">
            <a:xfrm rot="5400000">
              <a:off x="4958604" y="4336256"/>
              <a:ext cx="862012" cy="111125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404040"/>
                </a:solidFill>
                <a:latin typeface="Arial"/>
                <a:cs typeface="ＭＳ Ｐゴシック" charset="-128"/>
              </a:endParaRPr>
            </a:p>
          </p:txBody>
        </p:sp>
      </p:grpSp>
      <p:pic>
        <p:nvPicPr>
          <p:cNvPr id="61" name="PLUS.png" descr="/Users/gracepeterhans/Desktop/PLUS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6838" y="1485900"/>
            <a:ext cx="7874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3194" name="Text Box 24"/>
          <p:cNvSpPr txBox="1">
            <a:spLocks noChangeArrowheads="1"/>
          </p:cNvSpPr>
          <p:nvPr/>
        </p:nvSpPr>
        <p:spPr bwMode="auto">
          <a:xfrm>
            <a:off x="7288213" y="1479550"/>
            <a:ext cx="273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595959"/>
                </a:solidFill>
                <a:ea typeface="MS PGothic" pitchFamily="34" charset="-128"/>
                <a:cs typeface="Arial" pitchFamily="34" charset="0"/>
              </a:rPr>
              <a:t>+</a:t>
            </a:r>
          </a:p>
        </p:txBody>
      </p:sp>
      <p:pic>
        <p:nvPicPr>
          <p:cNvPr id="93195" name="Picture 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96975" y="1423988"/>
            <a:ext cx="611188" cy="58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96" name="Picture 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50175" y="1387475"/>
            <a:ext cx="6651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97" name="Picture 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30688" y="1466850"/>
            <a:ext cx="573087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" name="Right Arrow 74"/>
          <p:cNvSpPr>
            <a:spLocks noChangeArrowheads="1"/>
          </p:cNvSpPr>
          <p:nvPr/>
        </p:nvSpPr>
        <p:spPr bwMode="auto">
          <a:xfrm>
            <a:off x="0" y="4078288"/>
            <a:ext cx="9083675" cy="282575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969696"/>
          </a:solidFill>
          <a:ln>
            <a:noFill/>
          </a:ln>
          <a:extLst/>
        </p:spPr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76" name="Down Arrow 75"/>
          <p:cNvSpPr>
            <a:spLocks noChangeArrowheads="1"/>
          </p:cNvSpPr>
          <p:nvPr/>
        </p:nvSpPr>
        <p:spPr bwMode="auto">
          <a:xfrm rot="10800000">
            <a:off x="554038" y="3629025"/>
            <a:ext cx="1897062" cy="534988"/>
          </a:xfrm>
          <a:prstGeom prst="downArrow">
            <a:avLst>
              <a:gd name="adj1" fmla="val 50000"/>
              <a:gd name="adj2" fmla="val 100000"/>
            </a:avLst>
          </a:prstGeom>
          <a:solidFill>
            <a:srgbClr val="969696"/>
          </a:solidFill>
          <a:ln>
            <a:noFill/>
          </a:ln>
          <a:extLst/>
        </p:spPr>
        <p:txBody>
          <a:bodyPr rot="10800000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93200" name="TextBox 77"/>
          <p:cNvSpPr txBox="1">
            <a:spLocks noChangeArrowheads="1"/>
          </p:cNvSpPr>
          <p:nvPr/>
        </p:nvSpPr>
        <p:spPr bwMode="auto">
          <a:xfrm>
            <a:off x="1133475" y="3879850"/>
            <a:ext cx="7381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200" b="1" dirty="0" smtClean="0">
                <a:solidFill>
                  <a:srgbClr val="FFFFFF"/>
                </a:solidFill>
                <a:cs typeface="Arial" pitchFamily="34" charset="0"/>
              </a:rPr>
              <a:t>Current</a:t>
            </a:r>
          </a:p>
        </p:txBody>
      </p:sp>
      <p:sp>
        <p:nvSpPr>
          <p:cNvPr id="80" name="Down Arrow 79"/>
          <p:cNvSpPr>
            <a:spLocks noChangeArrowheads="1"/>
          </p:cNvSpPr>
          <p:nvPr/>
        </p:nvSpPr>
        <p:spPr bwMode="auto">
          <a:xfrm rot="10800000">
            <a:off x="3517900" y="3629025"/>
            <a:ext cx="1898650" cy="534988"/>
          </a:xfrm>
          <a:prstGeom prst="downArrow">
            <a:avLst>
              <a:gd name="adj1" fmla="val 50000"/>
              <a:gd name="adj2" fmla="val 100000"/>
            </a:avLst>
          </a:prstGeom>
          <a:solidFill>
            <a:srgbClr val="969696"/>
          </a:solidFill>
          <a:ln>
            <a:noFill/>
          </a:ln>
          <a:extLst/>
        </p:spPr>
        <p:txBody>
          <a:bodyPr rot="10800000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93202" name="TextBox 80"/>
          <p:cNvSpPr txBox="1">
            <a:spLocks noChangeArrowheads="1"/>
          </p:cNvSpPr>
          <p:nvPr/>
        </p:nvSpPr>
        <p:spPr bwMode="auto">
          <a:xfrm>
            <a:off x="4205288" y="3849688"/>
            <a:ext cx="52387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200" b="1" dirty="0" smtClean="0">
                <a:solidFill>
                  <a:srgbClr val="FFFFFF"/>
                </a:solidFill>
                <a:cs typeface="Arial" pitchFamily="34" charset="0"/>
              </a:rPr>
              <a:t>2014</a:t>
            </a:r>
          </a:p>
        </p:txBody>
      </p:sp>
      <p:sp>
        <p:nvSpPr>
          <p:cNvPr id="82" name="Down Arrow 81"/>
          <p:cNvSpPr>
            <a:spLocks noChangeArrowheads="1"/>
          </p:cNvSpPr>
          <p:nvPr/>
        </p:nvSpPr>
        <p:spPr bwMode="auto">
          <a:xfrm rot="10800000">
            <a:off x="6483350" y="3629025"/>
            <a:ext cx="1897063" cy="534988"/>
          </a:xfrm>
          <a:prstGeom prst="downArrow">
            <a:avLst>
              <a:gd name="adj1" fmla="val 50000"/>
              <a:gd name="adj2" fmla="val 100000"/>
            </a:avLst>
          </a:prstGeom>
          <a:solidFill>
            <a:srgbClr val="969696"/>
          </a:solidFill>
          <a:ln>
            <a:noFill/>
          </a:ln>
          <a:extLst/>
        </p:spPr>
        <p:txBody>
          <a:bodyPr rot="10800000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93204" name="TextBox 82"/>
          <p:cNvSpPr txBox="1">
            <a:spLocks noChangeArrowheads="1"/>
          </p:cNvSpPr>
          <p:nvPr/>
        </p:nvSpPr>
        <p:spPr bwMode="auto">
          <a:xfrm>
            <a:off x="7169150" y="3863975"/>
            <a:ext cx="5254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200" b="1" dirty="0" smtClean="0">
                <a:solidFill>
                  <a:srgbClr val="FFFFFF"/>
                </a:solidFill>
                <a:cs typeface="Arial" pitchFamily="34" charset="0"/>
              </a:rPr>
              <a:t>2016</a:t>
            </a:r>
          </a:p>
        </p:txBody>
      </p:sp>
      <p:sp>
        <p:nvSpPr>
          <p:cNvPr id="56" name="Rounded Rectangle 61"/>
          <p:cNvSpPr/>
          <p:nvPr/>
        </p:nvSpPr>
        <p:spPr bwMode="auto">
          <a:xfrm>
            <a:off x="133206" y="2084262"/>
            <a:ext cx="2734056" cy="1454498"/>
          </a:xfrm>
          <a:prstGeom prst="roundRect">
            <a:avLst>
              <a:gd name="adj" fmla="val 8672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36000" rIns="0" bIns="36000"/>
          <a:lstStyle/>
          <a:p>
            <a:pPr marL="85725" indent="-85725">
              <a:spcBef>
                <a:spcPts val="600"/>
              </a:spcBef>
              <a:spcAft>
                <a:spcPts val="0"/>
              </a:spcAft>
              <a:buClr>
                <a:srgbClr val="D8670A"/>
              </a:buClr>
              <a:buSzPct val="100000"/>
              <a:buFont typeface="Arial" pitchFamily="34" charset="0"/>
              <a:buChar char="•"/>
              <a:defRPr/>
            </a:pPr>
            <a:endParaRPr lang="en-US" sz="1200" dirty="0">
              <a:solidFill>
                <a:srgbClr val="505050"/>
              </a:solidFill>
            </a:endParaRPr>
          </a:p>
        </p:txBody>
      </p:sp>
      <p:sp>
        <p:nvSpPr>
          <p:cNvPr id="93208" name="Content Placeholder 6"/>
          <p:cNvSpPr txBox="1">
            <a:spLocks/>
          </p:cNvSpPr>
          <p:nvPr/>
        </p:nvSpPr>
        <p:spPr bwMode="auto">
          <a:xfrm>
            <a:off x="223838" y="2138363"/>
            <a:ext cx="26003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166688" indent="-166688" eaLnBrk="0" hangingPunct="0">
              <a:spcBef>
                <a:spcPts val="600"/>
              </a:spcBef>
              <a:buClr>
                <a:srgbClr val="00519E"/>
              </a:buClr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404040"/>
                </a:solidFill>
                <a:ea typeface="MS PGothic" pitchFamily="34" charset="-128"/>
                <a:cs typeface="Arial" pitchFamily="34" charset="0"/>
              </a:rPr>
              <a:t>Auto alignment</a:t>
            </a:r>
          </a:p>
          <a:p>
            <a:pPr marL="166688" indent="-166688" eaLnBrk="0" hangingPunct="0">
              <a:spcBef>
                <a:spcPts val="600"/>
              </a:spcBef>
              <a:buClr>
                <a:srgbClr val="00519E"/>
              </a:buClr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404040"/>
                </a:solidFill>
                <a:ea typeface="MS PGothic" pitchFamily="34" charset="-128"/>
                <a:cs typeface="Arial" pitchFamily="34" charset="0"/>
              </a:rPr>
              <a:t>Dual mode radar</a:t>
            </a:r>
          </a:p>
          <a:p>
            <a:pPr marL="166688" indent="-166688" eaLnBrk="0" hangingPunct="0">
              <a:spcBef>
                <a:spcPts val="600"/>
              </a:spcBef>
              <a:buClr>
                <a:srgbClr val="00519E"/>
              </a:buClr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404040"/>
                </a:solidFill>
                <a:ea typeface="MS PGothic" pitchFamily="34" charset="-128"/>
                <a:cs typeface="Arial" pitchFamily="34" charset="0"/>
              </a:rPr>
              <a:t>Warning on stationary objects</a:t>
            </a:r>
          </a:p>
          <a:p>
            <a:pPr marL="166688" indent="-166688" eaLnBrk="0" hangingPunct="0">
              <a:spcBef>
                <a:spcPts val="600"/>
              </a:spcBef>
              <a:buClr>
                <a:srgbClr val="00519E"/>
              </a:buClr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404040"/>
                </a:solidFill>
                <a:ea typeface="MS PGothic" pitchFamily="34" charset="-128"/>
                <a:cs typeface="Arial" pitchFamily="34" charset="0"/>
              </a:rPr>
              <a:t>Evasive maneuver check</a:t>
            </a:r>
          </a:p>
        </p:txBody>
      </p:sp>
      <p:sp>
        <p:nvSpPr>
          <p:cNvPr id="84" name="Rounded Rectangle 61"/>
          <p:cNvSpPr/>
          <p:nvPr/>
        </p:nvSpPr>
        <p:spPr bwMode="auto">
          <a:xfrm>
            <a:off x="3099461" y="2084262"/>
            <a:ext cx="2731324" cy="1454498"/>
          </a:xfrm>
          <a:prstGeom prst="roundRect">
            <a:avLst>
              <a:gd name="adj" fmla="val 8672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36000" rIns="0" bIns="36000"/>
          <a:lstStyle/>
          <a:p>
            <a:pPr marL="85725" indent="-85725">
              <a:spcBef>
                <a:spcPts val="600"/>
              </a:spcBef>
              <a:spcAft>
                <a:spcPts val="0"/>
              </a:spcAft>
              <a:buClr>
                <a:srgbClr val="D8670A"/>
              </a:buClr>
              <a:buSzPct val="100000"/>
              <a:buFont typeface="Arial" pitchFamily="34" charset="0"/>
              <a:buChar char="•"/>
              <a:defRPr/>
            </a:pPr>
            <a:endParaRPr lang="en-US" sz="1200" dirty="0">
              <a:solidFill>
                <a:srgbClr val="505050"/>
              </a:solidFill>
            </a:endParaRPr>
          </a:p>
        </p:txBody>
      </p:sp>
      <p:sp>
        <p:nvSpPr>
          <p:cNvPr id="93212" name="Content Placeholder 6"/>
          <p:cNvSpPr txBox="1">
            <a:spLocks/>
          </p:cNvSpPr>
          <p:nvPr/>
        </p:nvSpPr>
        <p:spPr bwMode="auto">
          <a:xfrm>
            <a:off x="3121025" y="2138363"/>
            <a:ext cx="2768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166688" indent="-166688" eaLnBrk="0" hangingPunct="0">
              <a:spcBef>
                <a:spcPts val="300"/>
              </a:spcBef>
              <a:buClr>
                <a:srgbClr val="00519E"/>
              </a:buClr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404040"/>
                </a:solidFill>
                <a:ea typeface="MS PGothic" pitchFamily="34" charset="-128"/>
                <a:cs typeface="Arial" pitchFamily="34" charset="0"/>
              </a:rPr>
              <a:t>Partial braking on stationery objects</a:t>
            </a:r>
          </a:p>
          <a:p>
            <a:pPr marL="166688" indent="-166688" eaLnBrk="0" hangingPunct="0">
              <a:spcBef>
                <a:spcPts val="300"/>
              </a:spcBef>
              <a:buClr>
                <a:srgbClr val="00519E"/>
              </a:buClr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404040"/>
                </a:solidFill>
                <a:ea typeface="MS PGothic" pitchFamily="34" charset="-128"/>
                <a:cs typeface="Arial" pitchFamily="34" charset="0"/>
              </a:rPr>
              <a:t>Full braking capability on moving </a:t>
            </a:r>
            <a:br>
              <a:rPr lang="en-US" sz="1200" dirty="0" smtClean="0">
                <a:solidFill>
                  <a:srgbClr val="404040"/>
                </a:solidFill>
                <a:ea typeface="MS PGothic" pitchFamily="34" charset="-128"/>
                <a:cs typeface="Arial" pitchFamily="34" charset="0"/>
              </a:rPr>
            </a:br>
            <a:r>
              <a:rPr lang="en-US" sz="1200" dirty="0" smtClean="0">
                <a:solidFill>
                  <a:srgbClr val="404040"/>
                </a:solidFill>
                <a:ea typeface="MS PGothic" pitchFamily="34" charset="-128"/>
                <a:cs typeface="Arial" pitchFamily="34" charset="0"/>
              </a:rPr>
              <a:t>or stopped objects</a:t>
            </a:r>
          </a:p>
          <a:p>
            <a:pPr marL="166688" indent="-166688" eaLnBrk="0" hangingPunct="0">
              <a:spcBef>
                <a:spcPts val="300"/>
              </a:spcBef>
              <a:buClr>
                <a:srgbClr val="00519E"/>
              </a:buClr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404040"/>
                </a:solidFill>
                <a:ea typeface="MS PGothic" pitchFamily="34" charset="-128"/>
                <a:cs typeface="Arial" pitchFamily="34" charset="0"/>
              </a:rPr>
              <a:t>Extended brake assist</a:t>
            </a:r>
          </a:p>
          <a:p>
            <a:pPr marL="166688" indent="-166688" eaLnBrk="0" hangingPunct="0">
              <a:spcBef>
                <a:spcPts val="300"/>
              </a:spcBef>
              <a:buClr>
                <a:srgbClr val="00519E"/>
              </a:buClr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404040"/>
                </a:solidFill>
                <a:ea typeface="MS PGothic" pitchFamily="34" charset="-128"/>
                <a:cs typeface="Arial" pitchFamily="34" charset="0"/>
              </a:rPr>
              <a:t>In-crash braking</a:t>
            </a:r>
          </a:p>
        </p:txBody>
      </p:sp>
      <p:sp>
        <p:nvSpPr>
          <p:cNvPr id="88" name="Rounded Rectangle 61"/>
          <p:cNvSpPr/>
          <p:nvPr/>
        </p:nvSpPr>
        <p:spPr bwMode="auto">
          <a:xfrm>
            <a:off x="6053113" y="2084262"/>
            <a:ext cx="2734056" cy="1454498"/>
          </a:xfrm>
          <a:prstGeom prst="roundRect">
            <a:avLst>
              <a:gd name="adj" fmla="val 8672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36000" rIns="0" bIns="36000"/>
          <a:lstStyle/>
          <a:p>
            <a:pPr marL="85725" indent="-85725">
              <a:spcBef>
                <a:spcPts val="600"/>
              </a:spcBef>
              <a:spcAft>
                <a:spcPts val="0"/>
              </a:spcAft>
              <a:buClr>
                <a:srgbClr val="D8670A"/>
              </a:buClr>
              <a:buSzPct val="100000"/>
              <a:buFont typeface="Arial" pitchFamily="34" charset="0"/>
              <a:buChar char="•"/>
              <a:defRPr/>
            </a:pPr>
            <a:endParaRPr lang="en-US" sz="1200" dirty="0">
              <a:solidFill>
                <a:srgbClr val="505050"/>
              </a:solidFill>
            </a:endParaRPr>
          </a:p>
        </p:txBody>
      </p:sp>
      <p:sp>
        <p:nvSpPr>
          <p:cNvPr id="93216" name="Content Placeholder 6"/>
          <p:cNvSpPr txBox="1">
            <a:spLocks/>
          </p:cNvSpPr>
          <p:nvPr/>
        </p:nvSpPr>
        <p:spPr bwMode="auto">
          <a:xfrm>
            <a:off x="6134100" y="2138363"/>
            <a:ext cx="26146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166688" indent="-166688" eaLnBrk="0" hangingPunct="0">
              <a:spcBef>
                <a:spcPts val="300"/>
              </a:spcBef>
              <a:buClr>
                <a:srgbClr val="00519E"/>
              </a:buClr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404040"/>
                </a:solidFill>
                <a:ea typeface="MS PGothic" pitchFamily="34" charset="-128"/>
                <a:cs typeface="Arial" pitchFamily="34" charset="0"/>
              </a:rPr>
              <a:t>Full braking of stationary objects</a:t>
            </a:r>
          </a:p>
          <a:p>
            <a:pPr marL="166688" indent="-166688" eaLnBrk="0" hangingPunct="0">
              <a:spcBef>
                <a:spcPts val="300"/>
              </a:spcBef>
              <a:buClr>
                <a:srgbClr val="00519E"/>
              </a:buClr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404040"/>
                </a:solidFill>
                <a:ea typeface="MS PGothic" pitchFamily="34" charset="-128"/>
                <a:cs typeface="Arial" pitchFamily="34" charset="0"/>
              </a:rPr>
              <a:t>Sensor fusion</a:t>
            </a:r>
          </a:p>
          <a:p>
            <a:pPr marL="166688" indent="-166688" eaLnBrk="0" hangingPunct="0">
              <a:spcBef>
                <a:spcPts val="300"/>
              </a:spcBef>
              <a:buClr>
                <a:srgbClr val="00519E"/>
              </a:buClr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404040"/>
                </a:solidFill>
                <a:ea typeface="MS PGothic" pitchFamily="34" charset="-128"/>
                <a:cs typeface="Arial" pitchFamily="34" charset="0"/>
              </a:rPr>
              <a:t>ACC Stop &amp; Go</a:t>
            </a:r>
          </a:p>
          <a:p>
            <a:pPr marL="166688" indent="-166688" eaLnBrk="0" hangingPunct="0">
              <a:spcBef>
                <a:spcPts val="300"/>
              </a:spcBef>
              <a:buClr>
                <a:srgbClr val="00519E"/>
              </a:buClr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404040"/>
                </a:solidFill>
                <a:ea typeface="MS PGothic" pitchFamily="34" charset="-128"/>
                <a:cs typeface="Arial" pitchFamily="34" charset="0"/>
              </a:rPr>
              <a:t>Brake pre-fill</a:t>
            </a:r>
          </a:p>
          <a:p>
            <a:pPr marL="166688" indent="-166688" eaLnBrk="0" hangingPunct="0">
              <a:spcBef>
                <a:spcPts val="300"/>
              </a:spcBef>
              <a:buClr>
                <a:srgbClr val="00519E"/>
              </a:buClr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404040"/>
                </a:solidFill>
                <a:ea typeface="MS PGothic" pitchFamily="34" charset="-128"/>
                <a:cs typeface="Arial" pitchFamily="34" charset="0"/>
              </a:rPr>
              <a:t>Autonomous Emergency Braking </a:t>
            </a:r>
          </a:p>
        </p:txBody>
      </p:sp>
      <p:pic>
        <p:nvPicPr>
          <p:cNvPr id="33" name="Picture 8" descr="MeritorWabco_Logo_CMYK_-largetag.pd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27775" y="179388"/>
            <a:ext cx="2681288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151223" y="6400740"/>
            <a:ext cx="535577" cy="32073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864D3295-4215-DD42-A89F-B1F4652F9E78}" type="slidenum">
              <a:rPr lang="en-US" sz="1200" smtClean="0">
                <a:solidFill>
                  <a:schemeClr val="bg1">
                    <a:lumMod val="65000"/>
                  </a:schemeClr>
                </a:solidFill>
              </a:rPr>
              <a:pPr algn="r">
                <a:defRPr/>
              </a:pPr>
              <a:t>18</a:t>
            </a:fld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28600" y="6492875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n-lt"/>
              </a:rPr>
              <a:t>11/06/13</a:t>
            </a:r>
            <a:endParaRPr lang="en-US" sz="1200" dirty="0"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37"/>
            <a:ext cx="7315200" cy="995363"/>
          </a:xfrm>
        </p:spPr>
        <p:txBody>
          <a:bodyPr/>
          <a:lstStyle/>
          <a:p>
            <a:r>
              <a:rPr lang="en-US" dirty="0" smtClean="0"/>
              <a:t>Driver / Vehicle Performance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3013"/>
            <a:ext cx="4969392" cy="4746625"/>
          </a:xfrm>
        </p:spPr>
        <p:txBody>
          <a:bodyPr/>
          <a:lstStyle/>
          <a:p>
            <a:r>
              <a:rPr lang="en-US" sz="2600" dirty="0" smtClean="0"/>
              <a:t>Using predictive analytics to detect driving maneuvers that increase crash risk</a:t>
            </a:r>
          </a:p>
          <a:p>
            <a:r>
              <a:rPr lang="en-US" sz="2600" dirty="0" smtClean="0"/>
              <a:t>High use of forward and inboard facing video to achieve driving optimization </a:t>
            </a:r>
          </a:p>
          <a:p>
            <a:r>
              <a:rPr lang="en-US" sz="2600" dirty="0" smtClean="0"/>
              <a:t>Documented feedback striving for self improvement</a:t>
            </a:r>
          </a:p>
          <a:p>
            <a:r>
              <a:rPr lang="en-US" sz="2600" dirty="0" smtClean="0"/>
              <a:t>Vehicle monitoring for predictive maintenance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4D3295-4215-DD42-A89F-B1F4652F9E78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3810000"/>
            <a:ext cx="3484734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578992" y="3820048"/>
            <a:ext cx="364608" cy="76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089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1769" y="1001713"/>
            <a:ext cx="3862231" cy="212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6705600" y="1981200"/>
            <a:ext cx="838200" cy="2286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28600" y="6492875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n-lt"/>
              </a:rPr>
              <a:t>11/06/13</a:t>
            </a:r>
            <a:endParaRPr lang="en-US" sz="1200" dirty="0"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1752"/>
            <a:ext cx="8229600" cy="995363"/>
          </a:xfrm>
        </p:spPr>
        <p:txBody>
          <a:bodyPr/>
          <a:lstStyle/>
          <a:p>
            <a:r>
              <a:rPr lang="en-US" dirty="0" smtClean="0"/>
              <a:t>Presentation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46625"/>
          </a:xfrm>
        </p:spPr>
        <p:txBody>
          <a:bodyPr/>
          <a:lstStyle/>
          <a:p>
            <a:r>
              <a:rPr lang="en-US" sz="2600" dirty="0" smtClean="0"/>
              <a:t>Meritor WABCO Background </a:t>
            </a:r>
          </a:p>
          <a:p>
            <a:pPr>
              <a:spcBef>
                <a:spcPts val="1800"/>
              </a:spcBef>
            </a:pPr>
            <a:r>
              <a:rPr lang="en-US" sz="2600" dirty="0" smtClean="0"/>
              <a:t>Heavy Truck Crash Facts</a:t>
            </a:r>
          </a:p>
          <a:p>
            <a:pPr>
              <a:spcBef>
                <a:spcPts val="1800"/>
              </a:spcBef>
            </a:pPr>
            <a:r>
              <a:rPr lang="en-US" sz="2600" dirty="0" smtClean="0"/>
              <a:t>NHTSA Automation Classifications</a:t>
            </a:r>
          </a:p>
          <a:p>
            <a:pPr>
              <a:spcBef>
                <a:spcPts val="1800"/>
              </a:spcBef>
            </a:pPr>
            <a:r>
              <a:rPr lang="en-US" sz="2600" dirty="0" smtClean="0"/>
              <a:t>Today’s  Active Safety System Technology</a:t>
            </a:r>
          </a:p>
          <a:p>
            <a:pPr lvl="1"/>
            <a:r>
              <a:rPr lang="en-US" dirty="0" smtClean="0"/>
              <a:t>ABS, Stability Control, Collision Mitigation, LDW, </a:t>
            </a:r>
          </a:p>
          <a:p>
            <a:pPr>
              <a:spcBef>
                <a:spcPts val="1800"/>
              </a:spcBef>
            </a:pPr>
            <a:r>
              <a:rPr lang="en-US" sz="2600" dirty="0" smtClean="0"/>
              <a:t>Future Active Safety System Technologies</a:t>
            </a:r>
          </a:p>
          <a:p>
            <a:pPr lvl="1"/>
            <a:r>
              <a:rPr lang="en-US" dirty="0" smtClean="0"/>
              <a:t>Advanced CMS, Driver/Vehicle Performance Management, V2V, CACC</a:t>
            </a:r>
          </a:p>
          <a:p>
            <a:pPr lvl="1"/>
            <a:r>
              <a:rPr lang="en-US" dirty="0" smtClean="0"/>
              <a:t>Increased automation </a:t>
            </a:r>
          </a:p>
          <a:p>
            <a:endParaRPr lang="en-US" sz="2600" dirty="0" smtClean="0"/>
          </a:p>
          <a:p>
            <a:pPr>
              <a:buNone/>
            </a:pPr>
            <a:endParaRPr lang="en-US" sz="2600" dirty="0" smtClean="0"/>
          </a:p>
          <a:p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4D3295-4215-DD42-A89F-B1F4652F9E7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6492875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n-lt"/>
              </a:rPr>
              <a:t>11/06/13</a:t>
            </a:r>
            <a:endParaRPr lang="en-US" sz="1200" dirty="0">
              <a:latin typeface="+mn-lt"/>
            </a:endParaRPr>
          </a:p>
        </p:txBody>
      </p:sp>
      <p:pic>
        <p:nvPicPr>
          <p:cNvPr id="6" name="Picture 5" descr="C:\Users\kline1da\Pictures\Picture2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683" y="838200"/>
            <a:ext cx="2682517" cy="265588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228600" y="-152400"/>
            <a:ext cx="7772400" cy="990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+mn-lt"/>
              </a:rPr>
              <a:t>V2V / V2I Communications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8305800" cy="3505200"/>
          </a:xfrm>
        </p:spPr>
        <p:txBody>
          <a:bodyPr/>
          <a:lstStyle/>
          <a:p>
            <a:pPr eaLnBrk="1" hangingPunct="1"/>
            <a:r>
              <a:rPr lang="en-US" sz="2600" dirty="0" smtClean="0"/>
              <a:t>Dynamic wireless exchange of data between vehicles and infrastructure (5.9 GHz DSRC)</a:t>
            </a:r>
          </a:p>
          <a:p>
            <a:pPr eaLnBrk="1" hangingPunct="1"/>
            <a:r>
              <a:rPr lang="en-US" sz="2600" dirty="0" smtClean="0"/>
              <a:t>All vehicles on public roads broadcast data regarding position, speed and location</a:t>
            </a:r>
          </a:p>
          <a:p>
            <a:pPr lvl="1" eaLnBrk="1" hangingPunct="1"/>
            <a:r>
              <a:rPr lang="en-US" sz="2200" dirty="0" smtClean="0"/>
              <a:t>“Here I Am” data messages</a:t>
            </a:r>
          </a:p>
          <a:p>
            <a:pPr eaLnBrk="1" hangingPunct="1"/>
            <a:r>
              <a:rPr lang="en-US" sz="2600" dirty="0" smtClean="0"/>
              <a:t>Vehicles sense threats with 360 degree awareness </a:t>
            </a:r>
          </a:p>
          <a:p>
            <a:pPr eaLnBrk="1" hangingPunct="1"/>
            <a:r>
              <a:rPr lang="en-US" sz="2600" dirty="0" smtClean="0"/>
              <a:t>Estimated to address over 75% of unimpaired crash scenarios </a:t>
            </a:r>
          </a:p>
          <a:p>
            <a:pPr eaLnBrk="1" hangingPunct="1"/>
            <a:r>
              <a:rPr lang="en-US" sz="2600" dirty="0" smtClean="0"/>
              <a:t>System only provides warnings</a:t>
            </a:r>
          </a:p>
          <a:p>
            <a:pPr eaLnBrk="1" hangingPunct="1"/>
            <a:r>
              <a:rPr lang="en-US" sz="2600" dirty="0" smtClean="0"/>
              <a:t>Provides traffic stream data that must be integrated with current vehicle based active safety systems</a:t>
            </a:r>
          </a:p>
          <a:p>
            <a:pPr lvl="1" eaLnBrk="1" hangingPunct="1"/>
            <a:r>
              <a:rPr lang="en-US" sz="2200" dirty="0" smtClean="0"/>
              <a:t>Can not have two systems providing similar warnings </a:t>
            </a:r>
          </a:p>
          <a:p>
            <a:pPr lvl="2" eaLnBrk="1" hangingPunct="1"/>
            <a:r>
              <a:rPr lang="en-US" sz="1800" dirty="0" smtClean="0"/>
              <a:t>On-board CMS, </a:t>
            </a:r>
            <a:r>
              <a:rPr lang="en-US" sz="1800" dirty="0" err="1" smtClean="0"/>
              <a:t>Blindspot</a:t>
            </a:r>
            <a:r>
              <a:rPr lang="en-US" sz="1800" dirty="0" smtClean="0"/>
              <a:t> detection</a:t>
            </a:r>
          </a:p>
          <a:p>
            <a:pPr eaLnBrk="1" hangingPunct="1">
              <a:buNone/>
            </a:pPr>
            <a:endParaRPr lang="en-US" sz="2600" dirty="0" smtClean="0"/>
          </a:p>
          <a:p>
            <a:pPr lvl="1" eaLnBrk="1" hangingPunct="1">
              <a:buFont typeface="Times" pitchFamily="18" charset="0"/>
              <a:buNone/>
            </a:pPr>
            <a:endParaRPr lang="en-US" dirty="0" smtClean="0"/>
          </a:p>
        </p:txBody>
      </p:sp>
      <p:pic>
        <p:nvPicPr>
          <p:cNvPr id="4" name="Picture 2" descr="http://www.blogcdn.com/www.autoblog.com/media/2007/07/wireless_c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43800" y="3962400"/>
            <a:ext cx="1447800" cy="1013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8802240" y="6581001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fld id="{47B7FC07-4428-C041-8409-40BA8622CAE4}" type="slidenum">
              <a:rPr lang="en-US" sz="1200" b="1" smtClean="0">
                <a:solidFill>
                  <a:schemeClr val="bg1">
                    <a:lumMod val="65000"/>
                  </a:schemeClr>
                </a:solidFill>
                <a:latin typeface="Calibri" charset="0"/>
              </a:rPr>
              <a:pPr algn="r">
                <a:defRPr/>
              </a:pPr>
              <a:t>20</a:t>
            </a:fld>
            <a:endParaRPr lang="en-US" sz="1200" b="1" dirty="0" smtClean="0">
              <a:solidFill>
                <a:schemeClr val="bg1">
                  <a:lumMod val="65000"/>
                </a:schemeClr>
              </a:solidFill>
              <a:latin typeface="Calibri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6492875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n-lt"/>
              </a:rPr>
              <a:t>11/06/13</a:t>
            </a:r>
            <a:endParaRPr lang="en-US" sz="1200" dirty="0"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995363"/>
          </a:xfrm>
        </p:spPr>
        <p:txBody>
          <a:bodyPr/>
          <a:lstStyle/>
          <a:p>
            <a:r>
              <a:rPr lang="en-US" dirty="0" smtClean="0"/>
              <a:t>V2V/V2I Warnings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7B7FC07-4428-C041-8409-40BA8622CAE4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9" y="1219200"/>
            <a:ext cx="268159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3376" y="1905000"/>
            <a:ext cx="2312274" cy="1237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1066800"/>
            <a:ext cx="1295400" cy="1082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2800" y="2215109"/>
            <a:ext cx="2209800" cy="1137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V="1">
            <a:off x="5791200" y="1370115"/>
            <a:ext cx="3124200" cy="688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39004" y="2133600"/>
            <a:ext cx="2647796" cy="918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2400" y="4114800"/>
            <a:ext cx="3305175" cy="916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33376" y="5140568"/>
            <a:ext cx="2867024" cy="1260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955256" y="4094088"/>
            <a:ext cx="2452688" cy="1046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038600" y="5219980"/>
            <a:ext cx="2228850" cy="14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810375" y="3931633"/>
            <a:ext cx="2105025" cy="1783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629400" y="5686841"/>
            <a:ext cx="2309296" cy="866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735726" y="914400"/>
            <a:ext cx="17026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</a:rPr>
              <a:t>Forward Collision</a:t>
            </a:r>
            <a:endParaRPr lang="en-US" sz="1400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29000" y="7620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</a:rPr>
              <a:t>Intersection Movement Assist</a:t>
            </a:r>
            <a:endParaRPr lang="en-US" sz="1400" b="1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8000" y="1063823"/>
            <a:ext cx="1123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</a:rPr>
              <a:t>Blind Spot</a:t>
            </a:r>
            <a:endParaRPr lang="en-US" sz="1400" b="1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39000" y="3730823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</a:rPr>
              <a:t>Curve Speed</a:t>
            </a:r>
            <a:endParaRPr lang="en-US" sz="1400" b="1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52950" y="3807023"/>
            <a:ext cx="14860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</a:rPr>
              <a:t>Bridge Height</a:t>
            </a:r>
            <a:endParaRPr lang="en-US" sz="1400" b="1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43000" y="3810000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</a:rPr>
              <a:t>Hard Braking</a:t>
            </a:r>
            <a:endParaRPr lang="en-US" sz="1400" b="1" dirty="0">
              <a:solidFill>
                <a:srgbClr val="0020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8600" y="6492875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n-lt"/>
              </a:rPr>
              <a:t>11/06/13</a:t>
            </a:r>
            <a:endParaRPr lang="en-US" sz="1200" dirty="0"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V2V / V2I Safety Pilot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229600" cy="4746625"/>
          </a:xfrm>
        </p:spPr>
        <p:txBody>
          <a:bodyPr/>
          <a:lstStyle/>
          <a:p>
            <a:r>
              <a:rPr lang="en-US" dirty="0" smtClean="0"/>
              <a:t>Field test of technology running in Ann Arbor, MI</a:t>
            </a:r>
          </a:p>
          <a:p>
            <a:pPr lvl="1"/>
            <a:r>
              <a:rPr lang="en-US" dirty="0" smtClean="0"/>
              <a:t>Initiated August 2012</a:t>
            </a:r>
          </a:p>
          <a:p>
            <a:r>
              <a:rPr lang="en-US" dirty="0" smtClean="0"/>
              <a:t>Designed to determine effectiveness of technology in reducing crashes and how drivers respond to applications</a:t>
            </a:r>
          </a:p>
          <a:p>
            <a:r>
              <a:rPr lang="en-US" dirty="0" smtClean="0"/>
              <a:t>Approx 3,000 vehicles, 70 trucks</a:t>
            </a:r>
          </a:p>
          <a:p>
            <a:r>
              <a:rPr lang="en-US" dirty="0" smtClean="0"/>
              <a:t>NHTSA recently announced pilot will be extended 6 months until February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4D3295-4215-DD42-A89F-B1F4652F9E78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4799411"/>
            <a:ext cx="3043238" cy="1875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28600" y="6492875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n-lt"/>
              </a:rPr>
              <a:t>11/06/13</a:t>
            </a:r>
            <a:endParaRPr lang="en-US" sz="12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5105400"/>
            <a:ext cx="5029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en-US" sz="3000" dirty="0" smtClean="0">
                <a:solidFill>
                  <a:srgbClr val="404040"/>
                </a:solidFill>
                <a:latin typeface="+mn-lt"/>
              </a:rPr>
              <a:t>GAO recently released a report summarizing V2V status and potential benefits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990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+mn-lt"/>
              </a:rPr>
              <a:t>Vehicle 2 Vehicle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CV Communication Challenges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76200" y="1371600"/>
            <a:ext cx="9144000" cy="35052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Trailer presence and length needs to be considered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200" dirty="0" smtClean="0"/>
              <a:t>How to automatically supply this data to tractor installed devise</a:t>
            </a:r>
          </a:p>
          <a:p>
            <a:pPr eaLnBrk="1" hangingPunct="1"/>
            <a:r>
              <a:rPr lang="en-US" sz="2400" dirty="0" smtClean="0"/>
              <a:t>Articulated vehicles present additional challenges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200" dirty="0" smtClean="0"/>
              <a:t>Intersection clearance, lane changes</a:t>
            </a:r>
          </a:p>
          <a:p>
            <a:pPr eaLnBrk="1" hangingPunct="1">
              <a:spcBef>
                <a:spcPts val="1200"/>
              </a:spcBef>
            </a:pPr>
            <a:r>
              <a:rPr lang="en-US" sz="2400" dirty="0" smtClean="0"/>
              <a:t>Security of messages must be assured</a:t>
            </a:r>
          </a:p>
          <a:p>
            <a:pPr eaLnBrk="1" hangingPunct="1"/>
            <a:r>
              <a:rPr lang="en-US" sz="2400" dirty="0" smtClean="0"/>
              <a:t>Can payback be ensured during the initial years of deployment?</a:t>
            </a:r>
          </a:p>
          <a:p>
            <a:pPr eaLnBrk="1" hangingPunct="1"/>
            <a:r>
              <a:rPr lang="en-US" sz="2400" dirty="0" smtClean="0"/>
              <a:t>Will regulation be required to achieve adequate penetration rate for payback (light and heavy vehicles)?</a:t>
            </a:r>
          </a:p>
          <a:p>
            <a:pPr eaLnBrk="1" hangingPunct="1"/>
            <a:r>
              <a:rPr lang="en-US" sz="2400" dirty="0" smtClean="0"/>
              <a:t>Heavy truck regulatory decision scheduled for 2014 (pass cars 2013)</a:t>
            </a:r>
          </a:p>
          <a:p>
            <a:pPr eaLnBrk="1" hangingPunct="1">
              <a:buNone/>
            </a:pPr>
            <a:endParaRPr lang="en-US" sz="2400" dirty="0" smtClean="0"/>
          </a:p>
          <a:p>
            <a:pPr eaLnBrk="1" hangingPunct="1">
              <a:buNone/>
            </a:pPr>
            <a:endParaRPr lang="en-US" sz="2600" dirty="0" smtClean="0"/>
          </a:p>
          <a:p>
            <a:pPr lvl="1" eaLnBrk="1" hangingPunct="1">
              <a:buFont typeface="Times" pitchFamily="18" charset="0"/>
              <a:buNone/>
            </a:pPr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8802240" y="6581001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fld id="{47B7FC07-4428-C041-8409-40BA8622CAE4}" type="slidenum">
              <a:rPr lang="en-US" sz="1200" b="1" smtClean="0">
                <a:solidFill>
                  <a:schemeClr val="bg1">
                    <a:lumMod val="65000"/>
                  </a:schemeClr>
                </a:solidFill>
                <a:latin typeface="Calibri" charset="0"/>
              </a:rPr>
              <a:pPr algn="r">
                <a:defRPr/>
              </a:pPr>
              <a:t>23</a:t>
            </a:fld>
            <a:endParaRPr lang="en-US" sz="1200" b="1" dirty="0" smtClean="0">
              <a:solidFill>
                <a:schemeClr val="bg1">
                  <a:lumMod val="65000"/>
                </a:schemeClr>
              </a:solidFill>
              <a:latin typeface="Calibri" charset="0"/>
            </a:endParaRP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5257800"/>
            <a:ext cx="2143278" cy="1399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28600" y="6492875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n-lt"/>
              </a:rPr>
              <a:t>11/06/13</a:t>
            </a:r>
            <a:endParaRPr lang="en-US" sz="1200" dirty="0"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Cooperative Adaptive</a:t>
            </a:r>
            <a:br>
              <a:rPr lang="en-US" dirty="0" smtClean="0"/>
            </a:br>
            <a:r>
              <a:rPr lang="en-US" dirty="0" smtClean="0"/>
              <a:t>Cruise Control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Federal Highway (FHWA) awarded project in early October to team led by Auburn University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Peloton, ATRI, Peterbilt, Meritor WABCO</a:t>
            </a:r>
          </a:p>
          <a:p>
            <a:r>
              <a:rPr lang="en-US" sz="2600" dirty="0" smtClean="0"/>
              <a:t>Team will research Partial Automation for two Truck </a:t>
            </a:r>
            <a:r>
              <a:rPr lang="en-US" sz="2600" dirty="0" err="1" smtClean="0"/>
              <a:t>Platooning</a:t>
            </a:r>
            <a:endParaRPr lang="en-US" sz="2600" dirty="0" smtClean="0"/>
          </a:p>
          <a:p>
            <a:pPr lvl="1">
              <a:spcBef>
                <a:spcPts val="0"/>
              </a:spcBef>
            </a:pPr>
            <a:r>
              <a:rPr lang="en-US" dirty="0" smtClean="0"/>
              <a:t>Cooperative Adaptive Cruise Control builds off current Adaptive Cruise Control 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Key technologies include radar, V2V communications, positioning, actuation and Human-Machine Interfaces  (transmitting critical information to leading and following drivers)</a:t>
            </a:r>
          </a:p>
          <a:p>
            <a:pPr>
              <a:buNone/>
            </a:pPr>
            <a:endParaRPr lang="en-US" sz="2600" dirty="0" smtClean="0"/>
          </a:p>
          <a:p>
            <a:pPr>
              <a:buNone/>
            </a:pPr>
            <a:endParaRPr lang="en-US" sz="2600" dirty="0" smtClean="0"/>
          </a:p>
          <a:p>
            <a:pPr>
              <a:buNone/>
            </a:pPr>
            <a:endParaRPr lang="en-US" sz="2600" dirty="0" smtClean="0"/>
          </a:p>
          <a:p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4D3295-4215-DD42-A89F-B1F4652F9E78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6" name="Picture 2" descr="C:\Documents and Settings\Kornam\Local Settings\Temporary Internet Files\Content.Outlook\G404P6HO\082712An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44440" y="5562600"/>
            <a:ext cx="280416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28600" y="6492875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n-lt"/>
              </a:rPr>
              <a:t>11/06/13</a:t>
            </a:r>
            <a:endParaRPr lang="en-US" sz="1200" dirty="0"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1752"/>
            <a:ext cx="8229600" cy="995363"/>
          </a:xfrm>
        </p:spPr>
        <p:txBody>
          <a:bodyPr/>
          <a:lstStyle/>
          <a:p>
            <a:r>
              <a:rPr lang="en-US" dirty="0" smtClean="0"/>
              <a:t>Key Research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2175"/>
            <a:ext cx="8229600" cy="4746625"/>
          </a:xfrm>
        </p:spPr>
        <p:txBody>
          <a:bodyPr/>
          <a:lstStyle/>
          <a:p>
            <a:r>
              <a:rPr lang="en-US" sz="3200" dirty="0" smtClean="0"/>
              <a:t>Document traffic flow and fuel economy improvement potentials</a:t>
            </a:r>
          </a:p>
          <a:p>
            <a:r>
              <a:rPr lang="en-US" sz="3200" dirty="0" smtClean="0"/>
              <a:t>System robustness</a:t>
            </a:r>
          </a:p>
          <a:p>
            <a:r>
              <a:rPr lang="en-US" sz="3200" dirty="0" smtClean="0"/>
              <a:t>System reaction to passenger car cut-ins and other highway anomalies </a:t>
            </a:r>
          </a:p>
          <a:p>
            <a:r>
              <a:rPr lang="en-US" sz="3200" dirty="0" smtClean="0"/>
              <a:t>How to find similarly equipped vehicles</a:t>
            </a:r>
          </a:p>
          <a:p>
            <a:r>
              <a:rPr lang="en-US" sz="3200" dirty="0" smtClean="0"/>
              <a:t>Responsibilities of lead driver</a:t>
            </a:r>
          </a:p>
          <a:p>
            <a:r>
              <a:rPr lang="en-US" sz="3200" dirty="0" smtClean="0"/>
              <a:t>Return on investment</a:t>
            </a:r>
          </a:p>
          <a:p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4D3295-4215-DD42-A89F-B1F4652F9E78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6140" y="5716587"/>
            <a:ext cx="272066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5710499"/>
            <a:ext cx="2209800" cy="461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28600" y="6492875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n-lt"/>
              </a:rPr>
              <a:t>11/06/13</a:t>
            </a:r>
            <a:endParaRPr lang="en-US" sz="1200" dirty="0"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47637"/>
            <a:ext cx="7010400" cy="995363"/>
          </a:xfrm>
        </p:spPr>
        <p:txBody>
          <a:bodyPr/>
          <a:lstStyle/>
          <a:p>
            <a:r>
              <a:rPr lang="en-US" dirty="0" smtClean="0"/>
              <a:t>Challenges Moving to Advanced Automation Levels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4746625"/>
          </a:xfrm>
        </p:spPr>
        <p:txBody>
          <a:bodyPr/>
          <a:lstStyle/>
          <a:p>
            <a:r>
              <a:rPr lang="en-US" dirty="0" smtClean="0"/>
              <a:t>Achieving sufficient technology payback technology</a:t>
            </a:r>
          </a:p>
          <a:p>
            <a:pPr lvl="1"/>
            <a:r>
              <a:rPr lang="en-US" dirty="0" smtClean="0"/>
              <a:t>Especially Levels 2 &amp; 3</a:t>
            </a:r>
          </a:p>
          <a:p>
            <a:r>
              <a:rPr lang="en-US" dirty="0" smtClean="0"/>
              <a:t>Validation requirements</a:t>
            </a:r>
          </a:p>
          <a:p>
            <a:r>
              <a:rPr lang="en-US" dirty="0" smtClean="0"/>
              <a:t>Potential reduction in driver skills</a:t>
            </a:r>
          </a:p>
          <a:p>
            <a:r>
              <a:rPr lang="en-US" dirty="0" smtClean="0"/>
              <a:t>Transition from complete system control back to driver – Level 3 </a:t>
            </a:r>
          </a:p>
          <a:p>
            <a:pPr lvl="1"/>
            <a:r>
              <a:rPr lang="en-US" dirty="0" smtClean="0"/>
              <a:t>Will driver be prepared? </a:t>
            </a:r>
          </a:p>
          <a:p>
            <a:r>
              <a:rPr lang="en-US" dirty="0" smtClean="0"/>
              <a:t>Liability concerns</a:t>
            </a:r>
          </a:p>
          <a:p>
            <a:r>
              <a:rPr lang="en-US" dirty="0" smtClean="0"/>
              <a:t>Infrastructure improvements</a:t>
            </a:r>
          </a:p>
          <a:p>
            <a:r>
              <a:rPr lang="en-US" dirty="0" smtClean="0"/>
              <a:t>Mixed vehicle population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4D3295-4215-DD42-A89F-B1F4652F9E78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5" name="Picture 2" descr="http://stwot.motortrend.com/files/2013/05/Google-Autonomous-Toyota-Prius-front-three-quar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05500" y="4752576"/>
            <a:ext cx="2781300" cy="174029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8600" y="6492875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n-lt"/>
              </a:rPr>
              <a:t>11/06/13</a:t>
            </a:r>
            <a:endParaRPr lang="en-US" sz="1200" dirty="0"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7637"/>
            <a:ext cx="8229600" cy="995363"/>
          </a:xfrm>
        </p:spPr>
        <p:txBody>
          <a:bodyPr/>
          <a:lstStyle/>
          <a:p>
            <a:r>
              <a:rPr lang="en-US" dirty="0" smtClean="0"/>
              <a:t>Next Steps in Autonomous Functionality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3175"/>
            <a:ext cx="8229600" cy="4746625"/>
          </a:xfrm>
        </p:spPr>
        <p:txBody>
          <a:bodyPr/>
          <a:lstStyle/>
          <a:p>
            <a:r>
              <a:rPr lang="en-US" dirty="0" smtClean="0"/>
              <a:t>Adaptive vehicle based safety systems</a:t>
            </a:r>
          </a:p>
          <a:p>
            <a:pPr lvl="1"/>
            <a:r>
              <a:rPr lang="en-US" dirty="0" smtClean="0"/>
              <a:t>Integrating traffic stream, environment &amp; infrastructure information</a:t>
            </a:r>
          </a:p>
          <a:p>
            <a:r>
              <a:rPr lang="en-US" dirty="0" smtClean="0"/>
              <a:t>Continued development in higher performance sensors and actuators, cost optimized for volume production</a:t>
            </a:r>
          </a:p>
          <a:p>
            <a:r>
              <a:rPr lang="en-US" dirty="0" smtClean="0"/>
              <a:t>Higher software reliability levels and tools to validate</a:t>
            </a:r>
          </a:p>
          <a:p>
            <a:r>
              <a:rPr lang="en-US" dirty="0" err="1" smtClean="0"/>
              <a:t>Cybersecurity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4D3295-4215-DD42-A89F-B1F4652F9E78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6492875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n-lt"/>
              </a:rPr>
              <a:t>11/06/13</a:t>
            </a:r>
            <a:endParaRPr lang="en-US" sz="1200" dirty="0"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1752"/>
            <a:ext cx="8229600" cy="995363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10600" cy="4746625"/>
          </a:xfrm>
        </p:spPr>
        <p:txBody>
          <a:bodyPr/>
          <a:lstStyle/>
          <a:p>
            <a:r>
              <a:rPr lang="en-US" sz="2800" dirty="0" smtClean="0"/>
              <a:t>Use of heavy truck active safety systems increasing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ABS (mandated)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Stability control – approx 50% of class 8 tractor build</a:t>
            </a:r>
          </a:p>
          <a:p>
            <a:pPr lvl="2">
              <a:spcBef>
                <a:spcPts val="0"/>
              </a:spcBef>
            </a:pPr>
            <a:r>
              <a:rPr lang="en-US" sz="2600" dirty="0" smtClean="0"/>
              <a:t>Notice of Proposed Rulemaking Issued May 2012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Collision Mitigation – approx 10% of class 8 tractor build</a:t>
            </a:r>
          </a:p>
          <a:p>
            <a:pPr lvl="2">
              <a:spcBef>
                <a:spcPts val="0"/>
              </a:spcBef>
            </a:pPr>
            <a:r>
              <a:rPr lang="en-US" sz="2600" dirty="0" smtClean="0"/>
              <a:t>Rulemaking being seriously considered</a:t>
            </a:r>
          </a:p>
          <a:p>
            <a:r>
              <a:rPr lang="en-US" sz="2800" dirty="0" smtClean="0"/>
              <a:t>Changes in automation level will be evolutionary, not revolutionary</a:t>
            </a:r>
          </a:p>
          <a:p>
            <a:r>
              <a:rPr lang="en-US" sz="2800" dirty="0" smtClean="0"/>
              <a:t>For the near term, active safety systems will assist drivers, not replace them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4D3295-4215-DD42-A89F-B1F4652F9E78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6492875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n-lt"/>
              </a:rPr>
              <a:t>11/06/13</a:t>
            </a:r>
            <a:endParaRPr lang="en-US" sz="1200" dirty="0"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8940800" cy="1020763"/>
          </a:xfrm>
        </p:spPr>
        <p:txBody>
          <a:bodyPr/>
          <a:lstStyle/>
          <a:p>
            <a:pPr marL="457200"/>
            <a:r>
              <a:rPr lang="en-US" sz="3200" dirty="0" smtClean="0"/>
              <a:t>Save Lives, Increase Value, Reduce Costs</a:t>
            </a:r>
          </a:p>
        </p:txBody>
      </p:sp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228600" y="1295400"/>
            <a:ext cx="7832725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300" dirty="0">
                <a:solidFill>
                  <a:srgbClr val="C6D9F1"/>
                </a:solidFill>
                <a:latin typeface="BlairMdITC TT-Medium" charset="0"/>
              </a:rPr>
              <a:t>Cutting edge</a:t>
            </a:r>
          </a:p>
          <a:p>
            <a:endParaRPr lang="en-US" dirty="0"/>
          </a:p>
        </p:txBody>
      </p:sp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4983305" y="4343400"/>
            <a:ext cx="404957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4200" dirty="0">
                <a:solidFill>
                  <a:srgbClr val="C6D9F1"/>
                </a:solidFill>
                <a:latin typeface="BlairMdITC TT-Medium" charset="0"/>
              </a:rPr>
              <a:t>Groundbreaking</a:t>
            </a:r>
          </a:p>
          <a:p>
            <a:pPr algn="r"/>
            <a:endParaRPr lang="en-US" dirty="0"/>
          </a:p>
        </p:txBody>
      </p:sp>
      <p:sp>
        <p:nvSpPr>
          <p:cNvPr id="15365" name="TextBox 6"/>
          <p:cNvSpPr txBox="1">
            <a:spLocks noChangeArrowheads="1"/>
          </p:cNvSpPr>
          <p:nvPr/>
        </p:nvSpPr>
        <p:spPr bwMode="auto">
          <a:xfrm>
            <a:off x="1893888" y="2617788"/>
            <a:ext cx="7458075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600">
                <a:solidFill>
                  <a:schemeClr val="bg1"/>
                </a:solidFill>
                <a:latin typeface="BlairMdITC TT-Medium" charset="0"/>
              </a:rPr>
              <a:t>Inventive</a:t>
            </a:r>
            <a:endParaRPr lang="en-US" sz="8600">
              <a:solidFill>
                <a:schemeClr val="bg1"/>
              </a:solidFill>
            </a:endParaRPr>
          </a:p>
        </p:txBody>
      </p:sp>
      <p:sp>
        <p:nvSpPr>
          <p:cNvPr id="15366" name="TextBox 7"/>
          <p:cNvSpPr txBox="1">
            <a:spLocks noChangeArrowheads="1"/>
          </p:cNvSpPr>
          <p:nvPr/>
        </p:nvSpPr>
        <p:spPr bwMode="auto">
          <a:xfrm>
            <a:off x="881062" y="4267200"/>
            <a:ext cx="536733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dirty="0">
                <a:solidFill>
                  <a:srgbClr val="C6D9F1"/>
                </a:solidFill>
                <a:latin typeface="BlairMdITC TT-Medium" charset="0"/>
              </a:rPr>
              <a:t>Novel</a:t>
            </a:r>
          </a:p>
        </p:txBody>
      </p:sp>
      <p:sp>
        <p:nvSpPr>
          <p:cNvPr id="15367" name="TextBox 9"/>
          <p:cNvSpPr txBox="1">
            <a:spLocks noChangeArrowheads="1"/>
          </p:cNvSpPr>
          <p:nvPr/>
        </p:nvSpPr>
        <p:spPr bwMode="auto">
          <a:xfrm>
            <a:off x="466725" y="3200400"/>
            <a:ext cx="5313363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100" dirty="0">
                <a:solidFill>
                  <a:srgbClr val="DCE6F2"/>
                </a:solidFill>
                <a:latin typeface="BlairMdITC TT-Medium" charset="0"/>
              </a:rPr>
              <a:t>Trendsetting</a:t>
            </a:r>
            <a:endParaRPr lang="en-US" sz="4100" dirty="0">
              <a:solidFill>
                <a:srgbClr val="DCE6F2"/>
              </a:solidFill>
            </a:endParaRPr>
          </a:p>
        </p:txBody>
      </p:sp>
      <p:sp>
        <p:nvSpPr>
          <p:cNvPr id="15368" name="TextBox 8"/>
          <p:cNvSpPr txBox="1">
            <a:spLocks noChangeArrowheads="1"/>
          </p:cNvSpPr>
          <p:nvPr/>
        </p:nvSpPr>
        <p:spPr bwMode="auto">
          <a:xfrm>
            <a:off x="904875" y="2438400"/>
            <a:ext cx="8086725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None/>
            </a:pPr>
            <a:r>
              <a:rPr lang="ja-JP" altLang="en-US" sz="3700">
                <a:solidFill>
                  <a:srgbClr val="002060"/>
                </a:solidFill>
                <a:latin typeface="Calibri" charset="0"/>
              </a:rPr>
              <a:t>“</a:t>
            </a:r>
            <a:r>
              <a:rPr lang="en-US" altLang="ja-JP" sz="3700" dirty="0">
                <a:solidFill>
                  <a:srgbClr val="002060"/>
                </a:solidFill>
                <a:latin typeface="Calibri" charset="0"/>
              </a:rPr>
              <a:t>There’s a way to do it better – find it.</a:t>
            </a:r>
            <a:r>
              <a:rPr lang="ja-JP" altLang="en-US" sz="3700">
                <a:solidFill>
                  <a:srgbClr val="002060"/>
                </a:solidFill>
                <a:latin typeface="Calibri" charset="0"/>
              </a:rPr>
              <a:t>”</a:t>
            </a:r>
            <a:endParaRPr lang="en-US" altLang="ja-JP" sz="3700" dirty="0">
              <a:solidFill>
                <a:srgbClr val="002060"/>
              </a:solidFill>
              <a:latin typeface="Calibri" charset="0"/>
            </a:endParaRPr>
          </a:p>
          <a:p>
            <a:pPr algn="r">
              <a:buFont typeface="Arial" charset="0"/>
              <a:buNone/>
            </a:pPr>
            <a:r>
              <a:rPr lang="en-US" i="1" dirty="0">
                <a:solidFill>
                  <a:srgbClr val="002060"/>
                </a:solidFill>
                <a:latin typeface="Calibri" charset="0"/>
              </a:rPr>
              <a:t>                                                                 </a:t>
            </a:r>
            <a:r>
              <a:rPr lang="en-US" sz="2200" i="1" dirty="0">
                <a:solidFill>
                  <a:srgbClr val="002060"/>
                </a:solidFill>
                <a:latin typeface="Calibri" charset="0"/>
              </a:rPr>
              <a:t>Thomas Edison</a:t>
            </a:r>
          </a:p>
          <a:p>
            <a:endParaRPr lang="en-US" dirty="0">
              <a:solidFill>
                <a:srgbClr val="002060"/>
              </a:solidFill>
              <a:latin typeface="Calibri" charset="0"/>
            </a:endParaRPr>
          </a:p>
          <a:p>
            <a:endParaRPr lang="en-US" dirty="0">
              <a:solidFill>
                <a:srgbClr val="002060"/>
              </a:solidFill>
              <a:latin typeface="Calibri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802240" y="6581001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fld id="{96126752-68D1-4DDC-84EB-08F963873AD3}" type="slidenum">
              <a:rPr lang="en-US" sz="1200" b="1" smtClean="0">
                <a:solidFill>
                  <a:schemeClr val="bg1">
                    <a:lumMod val="65000"/>
                  </a:schemeClr>
                </a:solidFill>
                <a:latin typeface="Calibri" charset="0"/>
              </a:rPr>
              <a:pPr algn="r">
                <a:defRPr/>
              </a:pPr>
              <a:t>29</a:t>
            </a:fld>
            <a:endParaRPr lang="en-US" sz="1200" b="1" dirty="0" smtClean="0">
              <a:solidFill>
                <a:schemeClr val="bg1">
                  <a:lumMod val="65000"/>
                </a:schemeClr>
              </a:solidFill>
              <a:latin typeface="Calibri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38400" y="5257800"/>
            <a:ext cx="449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Alan Korn</a:t>
            </a:r>
          </a:p>
          <a:p>
            <a:pPr algn="ctr"/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hlinkClick r:id="rId3"/>
              </a:rPr>
              <a:t>Alan.Korn@meritorwabco.com</a:t>
            </a:r>
            <a:endParaRPr lang="en-US" sz="24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001 248 435 4498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81400" y="3810000"/>
            <a:ext cx="205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  <a:latin typeface="+mn-lt"/>
              </a:rPr>
              <a:t>Thanks!</a:t>
            </a:r>
            <a:endParaRPr lang="en-US" sz="4400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5" descr="C:\Users\kline1da\Pictures\Picture2.pn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883" y="1882675"/>
            <a:ext cx="3749040" cy="3711817"/>
          </a:xfrm>
          <a:prstGeom prst="rect">
            <a:avLst/>
          </a:prstGeom>
          <a:noFill/>
        </p:spPr>
      </p:pic>
      <p:pic>
        <p:nvPicPr>
          <p:cNvPr id="44037" name="Picture 5" descr="C:\Users\kline1da\Pictures\Picture2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958" y="1880750"/>
            <a:ext cx="3749040" cy="3711817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5726933" y="3297473"/>
            <a:ext cx="2606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006BB6"/>
                </a:solidFill>
                <a:latin typeface="+mj-lt"/>
              </a:rPr>
              <a:t>Safety Strong</a:t>
            </a:r>
            <a:endParaRPr lang="en-US" sz="3200" b="1" i="1" dirty="0">
              <a:solidFill>
                <a:srgbClr val="006BB6"/>
              </a:solidFill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678748" y="3783440"/>
            <a:ext cx="3700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55B049"/>
                </a:solidFill>
                <a:latin typeface="+mj-lt"/>
              </a:rPr>
              <a:t>Efficiency Smart</a:t>
            </a:r>
            <a:endParaRPr lang="en-US" sz="3200" b="1" i="1" dirty="0">
              <a:solidFill>
                <a:srgbClr val="55B049"/>
              </a:solidFill>
              <a:latin typeface="+mj-lt"/>
            </a:endParaRPr>
          </a:p>
        </p:txBody>
      </p:sp>
      <p:grpSp>
        <p:nvGrpSpPr>
          <p:cNvPr id="2" name="Group 33"/>
          <p:cNvGrpSpPr/>
          <p:nvPr/>
        </p:nvGrpSpPr>
        <p:grpSpPr>
          <a:xfrm>
            <a:off x="0" y="3520932"/>
            <a:ext cx="9144000" cy="3494903"/>
            <a:chOff x="0" y="3520932"/>
            <a:chExt cx="9144000" cy="3494903"/>
          </a:xfrm>
        </p:grpSpPr>
        <p:sp>
          <p:nvSpPr>
            <p:cNvPr id="61" name="Isosceles Triangle 60"/>
            <p:cNvSpPr/>
            <p:nvPr/>
          </p:nvSpPr>
          <p:spPr>
            <a:xfrm>
              <a:off x="0" y="3768090"/>
              <a:ext cx="161925" cy="220980"/>
            </a:xfrm>
            <a:prstGeom prst="triangle">
              <a:avLst>
                <a:gd name="adj" fmla="val 1765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0" y="3891914"/>
              <a:ext cx="9144000" cy="296608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 rot="21349457">
              <a:off x="24766" y="3698003"/>
              <a:ext cx="2037679" cy="70821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038" name="Picture 6" descr="C:\Users\kline1da\Pictures\Logos\Circle Eff.png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40000"/>
            </a:blip>
            <a:srcRect/>
            <a:stretch>
              <a:fillRect/>
            </a:stretch>
          </p:blipFill>
          <p:spPr bwMode="auto">
            <a:xfrm>
              <a:off x="1981140" y="3520932"/>
              <a:ext cx="3749040" cy="2066536"/>
            </a:xfrm>
            <a:prstGeom prst="rect">
              <a:avLst/>
            </a:prstGeom>
            <a:noFill/>
          </p:spPr>
        </p:pic>
        <p:sp>
          <p:nvSpPr>
            <p:cNvPr id="25" name="TextBox 24"/>
            <p:cNvSpPr txBox="1"/>
            <p:nvPr/>
          </p:nvSpPr>
          <p:spPr>
            <a:xfrm>
              <a:off x="298042" y="3907292"/>
              <a:ext cx="8811233" cy="310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/>
              <a:r>
                <a:rPr lang="en-US" sz="2800" b="1" dirty="0" smtClean="0">
                  <a:solidFill>
                    <a:srgbClr val="404040"/>
                  </a:solidFill>
                  <a:latin typeface="+mj-lt"/>
                </a:rPr>
                <a:t>A leader in Advanced Integrated Safety Systems </a:t>
              </a:r>
            </a:p>
            <a:p>
              <a:pPr marL="179388" indent="-179388">
                <a:lnSpc>
                  <a:spcPct val="150000"/>
                </a:lnSpc>
                <a:buClr>
                  <a:srgbClr val="006BB6"/>
                </a:buClr>
                <a:buFont typeface="Arial" pitchFamily="34" charset="0"/>
                <a:buChar char="•"/>
              </a:pPr>
              <a:r>
                <a:rPr lang="en-US" dirty="0" smtClean="0">
                  <a:solidFill>
                    <a:srgbClr val="404040"/>
                  </a:solidFill>
                  <a:latin typeface="+mj-lt"/>
                </a:rPr>
                <a:t>Focused on improving performance and handling, assisting the driver in maintaining control of the vehicle and avoiding accidents</a:t>
              </a:r>
            </a:p>
            <a:p>
              <a:pPr marL="179388" indent="-179388">
                <a:lnSpc>
                  <a:spcPct val="150000"/>
                </a:lnSpc>
                <a:buClr>
                  <a:srgbClr val="006BB6"/>
                </a:buClr>
                <a:buFont typeface="Arial" pitchFamily="34" charset="0"/>
                <a:buChar char="•"/>
              </a:pPr>
              <a:r>
                <a:rPr lang="en-US" dirty="0" smtClean="0">
                  <a:solidFill>
                    <a:srgbClr val="404040"/>
                  </a:solidFill>
                  <a:latin typeface="+mj-lt"/>
                </a:rPr>
                <a:t>Continued commitment to safety systems capable of reducing commercial vehicle accidents </a:t>
              </a:r>
            </a:p>
            <a:p>
              <a:pPr>
                <a:buFont typeface="Arial" pitchFamily="34" charset="0"/>
                <a:buChar char="•"/>
              </a:pPr>
              <a:endParaRPr lang="en-US" dirty="0">
                <a:solidFill>
                  <a:srgbClr val="404040"/>
                </a:solidFill>
                <a:latin typeface="+mj-lt"/>
              </a:endParaRPr>
            </a:p>
          </p:txBody>
        </p:sp>
        <p:cxnSp>
          <p:nvCxnSpPr>
            <p:cNvPr id="48" name="Straight Connector 47"/>
            <p:cNvCxnSpPr/>
            <p:nvPr/>
          </p:nvCxnSpPr>
          <p:spPr>
            <a:xfrm flipH="1">
              <a:off x="0" y="3627120"/>
              <a:ext cx="2066544" cy="140208"/>
            </a:xfrm>
            <a:prstGeom prst="line">
              <a:avLst/>
            </a:prstGeom>
            <a:ln w="12700">
              <a:solidFill>
                <a:schemeClr val="bg2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Connector 14"/>
          <p:cNvCxnSpPr/>
          <p:nvPr/>
        </p:nvCxnSpPr>
        <p:spPr>
          <a:xfrm flipV="1">
            <a:off x="5419725" y="3848858"/>
            <a:ext cx="3724275" cy="6862"/>
          </a:xfrm>
          <a:prstGeom prst="line">
            <a:avLst/>
          </a:prstGeom>
          <a:ln w="73025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4" name="Picture 8" descr="MeritorWabco_Logo_CMYK_-largetag.pdf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327765" y="179389"/>
            <a:ext cx="2681288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75"/>
          <p:cNvGrpSpPr/>
          <p:nvPr/>
        </p:nvGrpSpPr>
        <p:grpSpPr>
          <a:xfrm>
            <a:off x="99060" y="1744980"/>
            <a:ext cx="2260326" cy="1882458"/>
            <a:chOff x="99060" y="1744980"/>
            <a:chExt cx="2260326" cy="1882458"/>
          </a:xfrm>
        </p:grpSpPr>
        <p:pic>
          <p:nvPicPr>
            <p:cNvPr id="65" name="Picture 12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1150620" y="2305491"/>
              <a:ext cx="1025229" cy="66630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66" name="TextBox 65"/>
            <p:cNvSpPr txBox="1"/>
            <p:nvPr/>
          </p:nvSpPr>
          <p:spPr>
            <a:xfrm>
              <a:off x="99060" y="1744980"/>
              <a:ext cx="2133599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buClr>
                  <a:srgbClr val="006BB8"/>
                </a:buClr>
                <a:defRPr/>
              </a:pPr>
              <a:r>
                <a:rPr lang="en-US" sz="1600" dirty="0" smtClean="0">
                  <a:solidFill>
                    <a:srgbClr val="404040"/>
                  </a:solidFill>
                  <a:latin typeface="+mj-lt"/>
                </a:rPr>
                <a:t>ABS ECU’s</a:t>
              </a:r>
            </a:p>
            <a:p>
              <a:pPr>
                <a:buClr>
                  <a:srgbClr val="006BB8"/>
                </a:buClr>
                <a:buFont typeface="Arial" pitchFamily="34" charset="0"/>
                <a:buChar char="•"/>
                <a:defRPr/>
              </a:pPr>
              <a:r>
                <a:rPr lang="en-US" sz="1600" dirty="0" smtClean="0">
                  <a:solidFill>
                    <a:srgbClr val="404040"/>
                  </a:solidFill>
                  <a:latin typeface="+mj-lt"/>
                </a:rPr>
                <a:t>Hydraulic</a:t>
              </a:r>
            </a:p>
            <a:p>
              <a:pPr>
                <a:buClr>
                  <a:srgbClr val="006BB8"/>
                </a:buClr>
                <a:buFont typeface="Arial" pitchFamily="34" charset="0"/>
                <a:buChar char="•"/>
                <a:defRPr/>
              </a:pPr>
              <a:r>
                <a:rPr lang="en-US" sz="1600" dirty="0" smtClean="0">
                  <a:solidFill>
                    <a:srgbClr val="404040"/>
                  </a:solidFill>
                  <a:latin typeface="+mj-lt"/>
                </a:rPr>
                <a:t>RSS</a:t>
              </a:r>
            </a:p>
            <a:p>
              <a:pPr>
                <a:buClr>
                  <a:srgbClr val="006BB8"/>
                </a:buClr>
                <a:buFont typeface="Arial" pitchFamily="34" charset="0"/>
                <a:buChar char="•"/>
                <a:defRPr/>
              </a:pPr>
              <a:r>
                <a:rPr lang="en-US" sz="1600" dirty="0" smtClean="0">
                  <a:solidFill>
                    <a:srgbClr val="404040"/>
                  </a:solidFill>
                  <a:latin typeface="+mj-lt"/>
                </a:rPr>
                <a:t>RSC</a:t>
              </a:r>
            </a:p>
            <a:p>
              <a:pPr>
                <a:buClr>
                  <a:srgbClr val="006BB8"/>
                </a:buClr>
                <a:buFont typeface="Arial" pitchFamily="34" charset="0"/>
                <a:buChar char="•"/>
                <a:defRPr/>
              </a:pPr>
              <a:r>
                <a:rPr lang="en-US" sz="1600" dirty="0" smtClean="0">
                  <a:solidFill>
                    <a:srgbClr val="404040"/>
                  </a:solidFill>
                  <a:latin typeface="+mj-lt"/>
                </a:rPr>
                <a:t>ESC</a:t>
              </a:r>
            </a:p>
            <a:p>
              <a:pPr>
                <a:buClr>
                  <a:srgbClr val="006BB8"/>
                </a:buClr>
                <a:buFont typeface="Arial" pitchFamily="34" charset="0"/>
                <a:buChar char="•"/>
                <a:defRPr/>
              </a:pPr>
              <a:r>
                <a:rPr lang="en-US" sz="1600" dirty="0" smtClean="0">
                  <a:solidFill>
                    <a:srgbClr val="404040"/>
                  </a:solidFill>
                  <a:latin typeface="+mj-lt"/>
                </a:rPr>
                <a:t>ESC </a:t>
              </a:r>
              <a:r>
                <a:rPr lang="en-US" sz="1600" baseline="30000" dirty="0" smtClean="0">
                  <a:solidFill>
                    <a:srgbClr val="404040"/>
                  </a:solidFill>
                  <a:latin typeface="+mj-lt"/>
                </a:rPr>
                <a:t>SMART</a:t>
              </a:r>
            </a:p>
          </p:txBody>
        </p:sp>
        <p:pic>
          <p:nvPicPr>
            <p:cNvPr id="68" name="Picture 24" descr="Universal Gehäuse Foto - rechts - weisser Hintergrund "/>
            <p:cNvPicPr>
              <a:picLocks noChangeAspect="1" noChangeArrowheads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>
              <a:off x="1077278" y="2705100"/>
              <a:ext cx="1282108" cy="922338"/>
            </a:xfrm>
            <a:prstGeom prst="rect">
              <a:avLst/>
            </a:prstGeom>
            <a:noFill/>
            <a:effectLst/>
          </p:spPr>
        </p:pic>
      </p:grpSp>
      <p:grpSp>
        <p:nvGrpSpPr>
          <p:cNvPr id="4" name="Group 77"/>
          <p:cNvGrpSpPr/>
          <p:nvPr/>
        </p:nvGrpSpPr>
        <p:grpSpPr>
          <a:xfrm>
            <a:off x="4065759" y="504876"/>
            <a:ext cx="2430780" cy="1738897"/>
            <a:chOff x="4065759" y="504876"/>
            <a:chExt cx="2430780" cy="1738897"/>
          </a:xfrm>
        </p:grpSpPr>
        <p:pic>
          <p:nvPicPr>
            <p:cNvPr id="71" name="Picture 25" descr="2435496_iso"/>
            <p:cNvPicPr>
              <a:picLocks noChangeAspect="1" noChangeArrowheads="1"/>
            </p:cNvPicPr>
            <p:nvPr/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8000"/>
            </a:blip>
            <a:srcRect/>
            <a:stretch>
              <a:fillRect/>
            </a:stretch>
          </p:blipFill>
          <p:spPr bwMode="auto">
            <a:xfrm>
              <a:off x="4348481" y="1670079"/>
              <a:ext cx="673100" cy="573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3" name="TextBox 72"/>
            <p:cNvSpPr txBox="1"/>
            <p:nvPr/>
          </p:nvSpPr>
          <p:spPr>
            <a:xfrm>
              <a:off x="4065759" y="504876"/>
              <a:ext cx="2430780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buClr>
                  <a:srgbClr val="006BB8"/>
                </a:buClr>
                <a:defRPr/>
              </a:pPr>
              <a:r>
                <a:rPr lang="en-US" sz="1600" dirty="0" smtClean="0">
                  <a:solidFill>
                    <a:srgbClr val="404040"/>
                  </a:solidFill>
                  <a:latin typeface="+mj-lt"/>
                </a:rPr>
                <a:t>CAMERA BASED LANE TRACKING SYSTEM</a:t>
              </a:r>
            </a:p>
            <a:p>
              <a:pPr>
                <a:buClr>
                  <a:srgbClr val="006BB8"/>
                </a:buClr>
                <a:buFont typeface="Arial" pitchFamily="34" charset="0"/>
                <a:buChar char="•"/>
                <a:defRPr/>
              </a:pPr>
              <a:r>
                <a:rPr lang="en-US" sz="1600" dirty="0" smtClean="0">
                  <a:solidFill>
                    <a:srgbClr val="404040"/>
                  </a:solidFill>
                  <a:latin typeface="+mj-lt"/>
                </a:rPr>
                <a:t>Driver Alertness Warning</a:t>
              </a:r>
            </a:p>
            <a:p>
              <a:pPr>
                <a:buClr>
                  <a:srgbClr val="006BB8"/>
                </a:buClr>
                <a:buFont typeface="Arial" pitchFamily="34" charset="0"/>
                <a:buChar char="•"/>
                <a:defRPr/>
              </a:pPr>
              <a:r>
                <a:rPr lang="en-US" sz="1600" dirty="0" smtClean="0">
                  <a:solidFill>
                    <a:srgbClr val="404040"/>
                  </a:solidFill>
                  <a:latin typeface="+mj-lt"/>
                </a:rPr>
                <a:t>LDW</a:t>
              </a:r>
              <a:endParaRPr lang="en-US" sz="1600" baseline="30000" dirty="0" smtClean="0">
                <a:solidFill>
                  <a:srgbClr val="404040"/>
                </a:solidFill>
                <a:latin typeface="+mj-lt"/>
              </a:endParaRPr>
            </a:p>
          </p:txBody>
        </p:sp>
      </p:grpSp>
      <p:grpSp>
        <p:nvGrpSpPr>
          <p:cNvPr id="5" name="Group 28"/>
          <p:cNvGrpSpPr/>
          <p:nvPr/>
        </p:nvGrpSpPr>
        <p:grpSpPr>
          <a:xfrm>
            <a:off x="1413157" y="504121"/>
            <a:ext cx="2427323" cy="1789410"/>
            <a:chOff x="1413157" y="504121"/>
            <a:chExt cx="2427323" cy="1789410"/>
          </a:xfrm>
        </p:grpSpPr>
        <p:sp>
          <p:nvSpPr>
            <p:cNvPr id="67" name="TextBox 66"/>
            <p:cNvSpPr txBox="1"/>
            <p:nvPr/>
          </p:nvSpPr>
          <p:spPr>
            <a:xfrm>
              <a:off x="1413157" y="504121"/>
              <a:ext cx="2362134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buClr>
                  <a:srgbClr val="006BB8"/>
                </a:buClr>
                <a:defRPr/>
              </a:pPr>
              <a:r>
                <a:rPr lang="en-US" sz="1600" dirty="0" smtClean="0">
                  <a:solidFill>
                    <a:srgbClr val="404040"/>
                  </a:solidFill>
                  <a:latin typeface="+mj-lt"/>
                </a:rPr>
                <a:t>LONG RANGE RADARS</a:t>
              </a:r>
            </a:p>
            <a:p>
              <a:pPr marL="746125" indent="-60325">
                <a:buClr>
                  <a:srgbClr val="006BB8"/>
                </a:buClr>
                <a:buFont typeface="Arial" pitchFamily="34" charset="0"/>
                <a:buChar char="•"/>
                <a:defRPr/>
              </a:pPr>
              <a:r>
                <a:rPr lang="en-US" sz="1600" dirty="0" smtClean="0">
                  <a:solidFill>
                    <a:srgbClr val="404040"/>
                  </a:solidFill>
                  <a:latin typeface="+mj-lt"/>
                </a:rPr>
                <a:t>ACC</a:t>
              </a:r>
            </a:p>
            <a:p>
              <a:pPr marL="746125" indent="-60325">
                <a:buClr>
                  <a:srgbClr val="006BB8"/>
                </a:buClr>
                <a:buFont typeface="Arial" pitchFamily="34" charset="0"/>
                <a:buChar char="•"/>
                <a:defRPr/>
              </a:pPr>
              <a:r>
                <a:rPr lang="en-US" sz="1600" dirty="0" smtClean="0">
                  <a:solidFill>
                    <a:srgbClr val="404040"/>
                  </a:solidFill>
                  <a:latin typeface="+mj-lt"/>
                </a:rPr>
                <a:t>FCW</a:t>
              </a:r>
            </a:p>
            <a:p>
              <a:pPr marL="746125" indent="-60325">
                <a:buClr>
                  <a:srgbClr val="006BB8"/>
                </a:buClr>
                <a:buFont typeface="Arial" pitchFamily="34" charset="0"/>
                <a:buChar char="•"/>
                <a:defRPr/>
              </a:pPr>
              <a:r>
                <a:rPr lang="en-US" sz="1600" dirty="0" smtClean="0">
                  <a:solidFill>
                    <a:srgbClr val="404040"/>
                  </a:solidFill>
                  <a:latin typeface="+mj-lt"/>
                </a:rPr>
                <a:t>CMS</a:t>
              </a:r>
              <a:endParaRPr lang="en-US" sz="1600" dirty="0">
                <a:solidFill>
                  <a:srgbClr val="404040"/>
                </a:solidFill>
                <a:latin typeface="+mj-lt"/>
              </a:endParaRPr>
            </a:p>
          </p:txBody>
        </p:sp>
        <p:grpSp>
          <p:nvGrpSpPr>
            <p:cNvPr id="6" name="Group 27"/>
            <p:cNvGrpSpPr/>
            <p:nvPr/>
          </p:nvGrpSpPr>
          <p:grpSpPr>
            <a:xfrm>
              <a:off x="2529310" y="1379671"/>
              <a:ext cx="1311170" cy="913860"/>
              <a:chOff x="2529310" y="1379671"/>
              <a:chExt cx="1311170" cy="913860"/>
            </a:xfrm>
          </p:grpSpPr>
          <p:pic>
            <p:nvPicPr>
              <p:cNvPr id="69" name="Picture 8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282890" y="1379671"/>
                <a:ext cx="557590" cy="5369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0" name="Picture 2" descr="C:\Users\kline1da\Pictures\OG\OnGuard Display Screen g.jpg"/>
              <p:cNvPicPr>
                <a:picLocks noChangeAspect="1" noChangeArrowheads="1"/>
              </p:cNvPicPr>
              <p:nvPr/>
            </p:nvPicPr>
            <p:blipFill>
              <a:blip r:embed="rId11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529310" y="1716832"/>
                <a:ext cx="937790" cy="576699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7" name="Group 29"/>
          <p:cNvGrpSpPr/>
          <p:nvPr/>
        </p:nvGrpSpPr>
        <p:grpSpPr>
          <a:xfrm>
            <a:off x="5458864" y="1454510"/>
            <a:ext cx="3585621" cy="1890670"/>
            <a:chOff x="5458864" y="1454510"/>
            <a:chExt cx="3585621" cy="1890670"/>
          </a:xfrm>
        </p:grpSpPr>
        <p:sp>
          <p:nvSpPr>
            <p:cNvPr id="75" name="TextBox 74"/>
            <p:cNvSpPr txBox="1"/>
            <p:nvPr/>
          </p:nvSpPr>
          <p:spPr>
            <a:xfrm>
              <a:off x="6613705" y="1454510"/>
              <a:ext cx="2430780" cy="12741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buClr>
                  <a:srgbClr val="006BB8"/>
                </a:buClr>
                <a:defRPr/>
              </a:pPr>
              <a:r>
                <a:rPr lang="en-US" sz="1600" dirty="0" smtClean="0">
                  <a:solidFill>
                    <a:srgbClr val="404040"/>
                  </a:solidFill>
                  <a:latin typeface="+mj-lt"/>
                </a:rPr>
                <a:t>SAFETY SYSTEM DATA MANAGEMENT</a:t>
              </a:r>
            </a:p>
            <a:p>
              <a:pPr marL="119063" indent="-119063">
                <a:lnSpc>
                  <a:spcPct val="90000"/>
                </a:lnSpc>
                <a:buClr>
                  <a:srgbClr val="006BB8"/>
                </a:buClr>
                <a:buFont typeface="Arial" pitchFamily="34" charset="0"/>
                <a:buChar char="•"/>
                <a:defRPr/>
              </a:pPr>
              <a:r>
                <a:rPr lang="en-US" sz="1600" dirty="0" smtClean="0">
                  <a:solidFill>
                    <a:srgbClr val="404040"/>
                  </a:solidFill>
                  <a:latin typeface="+mj-lt"/>
                </a:rPr>
                <a:t>Driver Monitoring</a:t>
              </a:r>
            </a:p>
            <a:p>
              <a:pPr marL="119063" indent="-119063">
                <a:lnSpc>
                  <a:spcPct val="90000"/>
                </a:lnSpc>
                <a:buClr>
                  <a:srgbClr val="006BB8"/>
                </a:buClr>
                <a:buFont typeface="Arial" pitchFamily="34" charset="0"/>
                <a:buChar char="•"/>
                <a:defRPr/>
              </a:pPr>
              <a:r>
                <a:rPr lang="en-US" sz="1600" dirty="0" smtClean="0">
                  <a:solidFill>
                    <a:srgbClr val="404040"/>
                  </a:solidFill>
                  <a:latin typeface="+mj-lt"/>
                </a:rPr>
                <a:t>Data Analytics</a:t>
              </a:r>
            </a:p>
            <a:p>
              <a:pPr>
                <a:buClr>
                  <a:srgbClr val="006BB8"/>
                </a:buClr>
                <a:defRPr/>
              </a:pPr>
              <a:endParaRPr lang="en-US" sz="1600" dirty="0" smtClean="0">
                <a:solidFill>
                  <a:srgbClr val="404040"/>
                </a:solidFill>
                <a:latin typeface="+mj-lt"/>
              </a:endParaRPr>
            </a:p>
          </p:txBody>
        </p:sp>
        <p:pic>
          <p:nvPicPr>
            <p:cNvPr id="74" name="Picture 3"/>
            <p:cNvPicPr>
              <a:picLocks noChangeAspect="1" noChangeArrowheads="1"/>
            </p:cNvPicPr>
            <p:nvPr/>
          </p:nvPicPr>
          <p:blipFill>
            <a:blip r:embed="rId12" cstate="screen"/>
            <a:srcRect/>
            <a:stretch>
              <a:fillRect/>
            </a:stretch>
          </p:blipFill>
          <p:spPr bwMode="auto">
            <a:xfrm>
              <a:off x="5458864" y="2560320"/>
              <a:ext cx="1526128" cy="784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3" name="TextBox 32"/>
          <p:cNvSpPr txBox="1"/>
          <p:nvPr/>
        </p:nvSpPr>
        <p:spPr>
          <a:xfrm>
            <a:off x="228600" y="6492875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n-lt"/>
              </a:rPr>
              <a:t>11/06/13</a:t>
            </a:r>
            <a:endParaRPr lang="en-US" sz="1200" dirty="0">
              <a:latin typeface="+mn-lt"/>
            </a:endParaRPr>
          </a:p>
        </p:txBody>
      </p:sp>
      <p:sp>
        <p:nvSpPr>
          <p:cNvPr id="3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86800" y="6492875"/>
            <a:ext cx="457200" cy="365125"/>
          </a:xfrm>
        </p:spPr>
        <p:txBody>
          <a:bodyPr/>
          <a:lstStyle/>
          <a:p>
            <a:pPr>
              <a:defRPr/>
            </a:pPr>
            <a:fld id="{864D3295-4215-DD42-A89F-B1F4652F9E7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Isosceles Triangle 25"/>
          <p:cNvSpPr/>
          <p:nvPr/>
        </p:nvSpPr>
        <p:spPr>
          <a:xfrm rot="21397613">
            <a:off x="-12700" y="3416300"/>
            <a:ext cx="383540" cy="340360"/>
          </a:xfrm>
          <a:prstGeom prst="triangle">
            <a:avLst>
              <a:gd name="adj" fmla="val 6377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5" descr="C:\Users\kline1da\Pictures\Picture2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958" y="1880750"/>
            <a:ext cx="3749040" cy="3711817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4D3295-4215-DD42-A89F-B1F4652F9E7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620872" y="3245223"/>
            <a:ext cx="3523130" cy="5737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" y="0"/>
            <a:ext cx="9144000" cy="35589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21349457">
            <a:off x="40547" y="2974652"/>
            <a:ext cx="2379670" cy="7082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678748" y="3783440"/>
            <a:ext cx="3700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55B049"/>
                </a:solidFill>
                <a:latin typeface="+mj-lt"/>
              </a:rPr>
              <a:t>Efficiency Smart</a:t>
            </a:r>
            <a:endParaRPr lang="en-US" sz="3200" b="1" i="1" dirty="0">
              <a:solidFill>
                <a:srgbClr val="55B049"/>
              </a:solidFill>
              <a:latin typeface="+mj-lt"/>
            </a:endParaRPr>
          </a:p>
        </p:txBody>
      </p:sp>
      <p:pic>
        <p:nvPicPr>
          <p:cNvPr id="21" name="Picture 7" descr="C:\Users\kline1da\Pictures\Logos\Circle Safe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1972761" y="1878683"/>
            <a:ext cx="3749040" cy="2002534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197226" y="505135"/>
            <a:ext cx="929639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404040"/>
                </a:solidFill>
                <a:latin typeface="+mj-lt"/>
              </a:rPr>
              <a:t>Efficient Air Solutions are engineered for optimized performance with less energy consumption.</a:t>
            </a:r>
          </a:p>
          <a:p>
            <a:pPr marL="169863" indent="-169863">
              <a:buClr>
                <a:srgbClr val="55B049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404040"/>
                </a:solidFill>
                <a:latin typeface="+mj-lt"/>
              </a:rPr>
              <a:t>Intelligent Air System innovations providing:</a:t>
            </a:r>
          </a:p>
          <a:p>
            <a:pPr marL="627063" lvl="1" indent="-169863">
              <a:buClr>
                <a:srgbClr val="55B049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404040"/>
                </a:solidFill>
                <a:latin typeface="+mj-lt"/>
              </a:rPr>
              <a:t>Enhanced efficiency, performance and reliability</a:t>
            </a:r>
          </a:p>
          <a:p>
            <a:pPr marL="627063" lvl="1" indent="-169863">
              <a:buClr>
                <a:srgbClr val="55B049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404040"/>
                </a:solidFill>
                <a:latin typeface="+mj-lt"/>
              </a:rPr>
              <a:t>Reduced maintenance and operation costs</a:t>
            </a:r>
          </a:p>
          <a:p>
            <a:pPr marL="169863" indent="-169863">
              <a:buClr>
                <a:srgbClr val="55B049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404040"/>
                </a:solidFill>
                <a:latin typeface="+mj-lt"/>
              </a:rPr>
              <a:t>Reduced product weight providing:</a:t>
            </a:r>
          </a:p>
          <a:p>
            <a:pPr marL="627063" lvl="1" indent="-169863">
              <a:buClr>
                <a:srgbClr val="55B049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404040"/>
                </a:solidFill>
                <a:latin typeface="+mj-lt"/>
              </a:rPr>
              <a:t>Increased payload capabilities</a:t>
            </a:r>
          </a:p>
          <a:p>
            <a:pPr marL="627063" lvl="1" indent="-169863">
              <a:buClr>
                <a:srgbClr val="55B049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404040"/>
                </a:solidFill>
                <a:latin typeface="+mj-lt"/>
              </a:rPr>
              <a:t>Further fuel savings</a:t>
            </a:r>
          </a:p>
        </p:txBody>
      </p:sp>
      <p:pic>
        <p:nvPicPr>
          <p:cNvPr id="19" name="Picture 8" descr="MeritorWabco_Logo_CMYK_-largetag.pdf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327765" y="179389"/>
            <a:ext cx="2681288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" name="Straight Connector 23"/>
          <p:cNvCxnSpPr/>
          <p:nvPr/>
        </p:nvCxnSpPr>
        <p:spPr>
          <a:xfrm>
            <a:off x="5117600" y="3852668"/>
            <a:ext cx="4026400" cy="0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0" y="3627120"/>
            <a:ext cx="2066544" cy="140208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36"/>
          <p:cNvGrpSpPr/>
          <p:nvPr/>
        </p:nvGrpSpPr>
        <p:grpSpPr>
          <a:xfrm>
            <a:off x="1557197" y="5196839"/>
            <a:ext cx="4843604" cy="1976776"/>
            <a:chOff x="1557197" y="5196839"/>
            <a:chExt cx="4843604" cy="1976776"/>
          </a:xfrm>
        </p:grpSpPr>
        <p:sp>
          <p:nvSpPr>
            <p:cNvPr id="30" name="TextBox 29"/>
            <p:cNvSpPr txBox="1"/>
            <p:nvPr/>
          </p:nvSpPr>
          <p:spPr>
            <a:xfrm>
              <a:off x="1557197" y="6219508"/>
              <a:ext cx="4843604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buClr>
                  <a:srgbClr val="006BB8"/>
                </a:buClr>
                <a:defRPr/>
              </a:pPr>
              <a:r>
                <a:rPr lang="en-US" sz="1800" dirty="0" smtClean="0">
                  <a:solidFill>
                    <a:srgbClr val="404040"/>
                  </a:solidFill>
                  <a:latin typeface="+mj-lt"/>
                </a:rPr>
                <a:t>AIR DRYERS</a:t>
              </a:r>
            </a:p>
            <a:p>
              <a:pPr algn="ctr">
                <a:buClr>
                  <a:srgbClr val="006BB8"/>
                </a:buClr>
                <a:defRPr/>
              </a:pPr>
              <a:r>
                <a:rPr lang="en-US" sz="1600" dirty="0" smtClean="0">
                  <a:solidFill>
                    <a:srgbClr val="55B049"/>
                  </a:solidFill>
                  <a:latin typeface="+mj-lt"/>
                </a:rPr>
                <a:t>•</a:t>
              </a:r>
              <a:r>
                <a:rPr lang="en-US" sz="1800" dirty="0" smtClean="0">
                  <a:solidFill>
                    <a:srgbClr val="404040"/>
                  </a:solidFill>
                  <a:latin typeface="+mj-lt"/>
                </a:rPr>
                <a:t>1200 Plus</a:t>
              </a:r>
              <a:r>
                <a:rPr lang="en-US" sz="1600" dirty="0" smtClean="0">
                  <a:solidFill>
                    <a:srgbClr val="006BB6"/>
                  </a:solidFill>
                  <a:latin typeface="+mj-lt"/>
                </a:rPr>
                <a:t> </a:t>
              </a:r>
              <a:r>
                <a:rPr lang="en-US" sz="1800" dirty="0" smtClean="0">
                  <a:solidFill>
                    <a:srgbClr val="55B049"/>
                  </a:solidFill>
                </a:rPr>
                <a:t>•</a:t>
              </a:r>
              <a:r>
                <a:rPr lang="en-US" sz="1800" dirty="0" smtClean="0">
                  <a:solidFill>
                    <a:srgbClr val="404040"/>
                  </a:solidFill>
                  <a:latin typeface="+mj-lt"/>
                </a:rPr>
                <a:t>ECAD </a:t>
              </a:r>
              <a:r>
                <a:rPr lang="en-US" sz="1800" dirty="0" smtClean="0">
                  <a:solidFill>
                    <a:srgbClr val="55B049"/>
                  </a:solidFill>
                </a:rPr>
                <a:t>•</a:t>
              </a:r>
              <a:r>
                <a:rPr lang="en-US" sz="1800" dirty="0" smtClean="0">
                  <a:solidFill>
                    <a:srgbClr val="404040"/>
                  </a:solidFill>
                  <a:latin typeface="+mj-lt"/>
                </a:rPr>
                <a:t>1200 Regen </a:t>
              </a:r>
              <a:r>
                <a:rPr lang="en-US" sz="1800" dirty="0" smtClean="0">
                  <a:solidFill>
                    <a:srgbClr val="55B049"/>
                  </a:solidFill>
                </a:rPr>
                <a:t>•</a:t>
              </a:r>
              <a:r>
                <a:rPr lang="en-US" sz="1800" dirty="0" smtClean="0">
                  <a:solidFill>
                    <a:srgbClr val="404040"/>
                  </a:solidFill>
                  <a:latin typeface="+mj-lt"/>
                </a:rPr>
                <a:t>Twin</a:t>
              </a:r>
              <a:endParaRPr lang="en-US" dirty="0" smtClean="0">
                <a:solidFill>
                  <a:srgbClr val="404040"/>
                </a:solidFill>
                <a:latin typeface="+mj-lt"/>
              </a:endParaRPr>
            </a:p>
            <a:p>
              <a:pPr algn="ctr">
                <a:buClr>
                  <a:srgbClr val="006BB8"/>
                </a:buClr>
                <a:buFont typeface="Arial" pitchFamily="34" charset="0"/>
                <a:buChar char="•"/>
                <a:defRPr/>
              </a:pPr>
              <a:endParaRPr lang="en-US" sz="1800" dirty="0">
                <a:solidFill>
                  <a:srgbClr val="404040"/>
                </a:solidFill>
                <a:latin typeface="+mj-lt"/>
              </a:endParaRPr>
            </a:p>
          </p:txBody>
        </p:sp>
        <p:pic>
          <p:nvPicPr>
            <p:cNvPr id="28" name="Picture 5" descr="S:\00 Marketing Department\Photos\Air Dryer\Air Dryer Group.JPG"/>
            <p:cNvPicPr>
              <a:picLocks noChangeAspect="1" noChangeArrowheads="1"/>
            </p:cNvPicPr>
            <p:nvPr/>
          </p:nvPicPr>
          <p:blipFill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81680" y="5196839"/>
              <a:ext cx="1343658" cy="1006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33"/>
          <p:cNvGrpSpPr/>
          <p:nvPr/>
        </p:nvGrpSpPr>
        <p:grpSpPr>
          <a:xfrm>
            <a:off x="206060" y="3954780"/>
            <a:ext cx="2245111" cy="2243105"/>
            <a:chOff x="206060" y="3954780"/>
            <a:chExt cx="2245111" cy="2243105"/>
          </a:xfrm>
        </p:grpSpPr>
        <p:pic>
          <p:nvPicPr>
            <p:cNvPr id="29" name="Picture 2" descr="C:\Users\kline1da\Pictures\Comp.png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362404" y="3954780"/>
              <a:ext cx="1088767" cy="1187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30"/>
            <p:cNvSpPr txBox="1"/>
            <p:nvPr/>
          </p:nvSpPr>
          <p:spPr>
            <a:xfrm>
              <a:off x="206060" y="4720557"/>
              <a:ext cx="1640847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buClr>
                  <a:srgbClr val="006BB8"/>
                </a:buClr>
                <a:defRPr/>
              </a:pPr>
              <a:r>
                <a:rPr lang="en-US" sz="1800" dirty="0" smtClean="0">
                  <a:solidFill>
                    <a:srgbClr val="404040"/>
                  </a:solidFill>
                  <a:latin typeface="+mj-lt"/>
                </a:rPr>
                <a:t>AIR COMPRESSORS</a:t>
              </a:r>
            </a:p>
            <a:p>
              <a:pPr>
                <a:buClr>
                  <a:srgbClr val="55B049"/>
                </a:buClr>
                <a:buFont typeface="Arial" pitchFamily="34" charset="0"/>
                <a:buChar char="•"/>
                <a:defRPr/>
              </a:pPr>
              <a:r>
                <a:rPr lang="en-US" sz="1800" dirty="0" smtClean="0">
                  <a:solidFill>
                    <a:srgbClr val="404040"/>
                  </a:solidFill>
                  <a:latin typeface="+mj-lt"/>
                </a:rPr>
                <a:t>Hi Output</a:t>
              </a:r>
            </a:p>
            <a:p>
              <a:pPr>
                <a:buClr>
                  <a:srgbClr val="55B049"/>
                </a:buClr>
                <a:buFont typeface="Arial" pitchFamily="34" charset="0"/>
                <a:buChar char="•"/>
                <a:defRPr/>
              </a:pPr>
              <a:r>
                <a:rPr lang="en-US" sz="1800" dirty="0" smtClean="0">
                  <a:solidFill>
                    <a:srgbClr val="404040"/>
                  </a:solidFill>
                  <a:latin typeface="+mj-lt"/>
                </a:rPr>
                <a:t>Twin</a:t>
              </a:r>
            </a:p>
            <a:p>
              <a:pPr>
                <a:buClr>
                  <a:srgbClr val="55B049"/>
                </a:buClr>
                <a:buFont typeface="Arial" pitchFamily="34" charset="0"/>
                <a:buChar char="•"/>
                <a:defRPr/>
              </a:pPr>
              <a:r>
                <a:rPr lang="en-US" sz="1800" dirty="0" smtClean="0">
                  <a:solidFill>
                    <a:srgbClr val="404040"/>
                  </a:solidFill>
                  <a:latin typeface="+mj-lt"/>
                </a:rPr>
                <a:t>Clutch</a:t>
              </a:r>
            </a:p>
          </p:txBody>
        </p:sp>
      </p:grpSp>
      <p:grpSp>
        <p:nvGrpSpPr>
          <p:cNvPr id="4" name="Group 35"/>
          <p:cNvGrpSpPr/>
          <p:nvPr/>
        </p:nvGrpSpPr>
        <p:grpSpPr>
          <a:xfrm>
            <a:off x="5054284" y="4541520"/>
            <a:ext cx="3815396" cy="1244958"/>
            <a:chOff x="5054284" y="4541520"/>
            <a:chExt cx="3815396" cy="1244958"/>
          </a:xfrm>
        </p:grpSpPr>
        <p:pic>
          <p:nvPicPr>
            <p:cNvPr id="27" name="Picture 4" descr="C:\Users\kline1da\Pictures\ECAS.png"/>
            <p:cNvPicPr>
              <a:picLocks noChangeAspect="1" noChangeArrowheads="1"/>
            </p:cNvPicPr>
            <p:nvPr/>
          </p:nvPicPr>
          <p:blipFill>
            <a:blip r:embed="rId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054284" y="4541520"/>
              <a:ext cx="1102676" cy="854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TextBox 31"/>
            <p:cNvSpPr txBox="1"/>
            <p:nvPr/>
          </p:nvSpPr>
          <p:spPr>
            <a:xfrm>
              <a:off x="6433185" y="4863148"/>
              <a:ext cx="2436495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buClr>
                  <a:srgbClr val="006BB8"/>
                </a:buClr>
                <a:defRPr/>
              </a:pPr>
              <a:r>
                <a:rPr lang="en-US" sz="1800" dirty="0" smtClean="0">
                  <a:solidFill>
                    <a:srgbClr val="404040"/>
                  </a:solidFill>
                  <a:latin typeface="+mj-lt"/>
                </a:rPr>
                <a:t>SUSPENSION CONTROLS</a:t>
              </a:r>
            </a:p>
            <a:p>
              <a:pPr lvl="1">
                <a:buClr>
                  <a:srgbClr val="55B049"/>
                </a:buClr>
                <a:buFont typeface="Arial" pitchFamily="34" charset="0"/>
                <a:buChar char="•"/>
                <a:defRPr/>
              </a:pPr>
              <a:r>
                <a:rPr lang="en-US" sz="1800" dirty="0" smtClean="0">
                  <a:solidFill>
                    <a:srgbClr val="404040"/>
                  </a:solidFill>
                  <a:latin typeface="+mj-lt"/>
                </a:rPr>
                <a:t>ECAS</a:t>
              </a:r>
            </a:p>
            <a:p>
              <a:pPr lvl="1">
                <a:buClr>
                  <a:srgbClr val="55B049"/>
                </a:buClr>
                <a:buFont typeface="Arial" pitchFamily="34" charset="0"/>
                <a:buChar char="•"/>
                <a:defRPr/>
              </a:pPr>
              <a:r>
                <a:rPr lang="en-US" sz="1800" dirty="0" smtClean="0">
                  <a:solidFill>
                    <a:srgbClr val="404040"/>
                  </a:solidFill>
                  <a:latin typeface="+mj-lt"/>
                </a:rPr>
                <a:t>Leveling Valves</a:t>
              </a:r>
              <a:endParaRPr lang="en-US" sz="1800" dirty="0">
                <a:solidFill>
                  <a:srgbClr val="404040"/>
                </a:solidFill>
                <a:latin typeface="+mj-lt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28600" y="6492875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n-lt"/>
              </a:rPr>
              <a:t>11/06/13</a:t>
            </a:r>
            <a:endParaRPr lang="en-US" sz="1200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5"/>
          <p:cNvSpPr>
            <a:spLocks noGrp="1"/>
          </p:cNvSpPr>
          <p:nvPr>
            <p:ph type="title"/>
          </p:nvPr>
        </p:nvSpPr>
        <p:spPr>
          <a:xfrm>
            <a:off x="228600" y="-76200"/>
            <a:ext cx="8839200" cy="762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+mn-lt"/>
              </a:rPr>
              <a:t>2011 US Large Truck Crash </a:t>
            </a:r>
            <a:r>
              <a:rPr lang="en-US" dirty="0" smtClean="0"/>
              <a:t>Statistics</a:t>
            </a:r>
          </a:p>
        </p:txBody>
      </p:sp>
      <p:sp>
        <p:nvSpPr>
          <p:cNvPr id="10243" name="Content Placeholder 6"/>
          <p:cNvSpPr>
            <a:spLocks noGrp="1"/>
          </p:cNvSpPr>
          <p:nvPr>
            <p:ph idx="1"/>
          </p:nvPr>
        </p:nvSpPr>
        <p:spPr>
          <a:xfrm>
            <a:off x="304800" y="914400"/>
            <a:ext cx="8763000" cy="5943600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sz="2600" dirty="0" smtClean="0"/>
              <a:t>287,000 large </a:t>
            </a:r>
            <a:r>
              <a:rPr lang="en-US" sz="2600" smtClean="0"/>
              <a:t>truck DOT </a:t>
            </a:r>
            <a:r>
              <a:rPr lang="en-US" sz="2600" dirty="0" smtClean="0"/>
              <a:t>reported crashes</a:t>
            </a:r>
          </a:p>
          <a:p>
            <a:pPr eaLnBrk="1" hangingPunct="1">
              <a:spcBef>
                <a:spcPts val="300"/>
              </a:spcBef>
            </a:pPr>
            <a:r>
              <a:rPr lang="en-US" sz="2600" dirty="0" smtClean="0"/>
              <a:t>3,608 trucks involved in fatal crashes</a:t>
            </a:r>
          </a:p>
          <a:p>
            <a:pPr eaLnBrk="1" hangingPunct="1">
              <a:spcBef>
                <a:spcPts val="300"/>
              </a:spcBef>
            </a:pPr>
            <a:r>
              <a:rPr lang="en-US" sz="2600" dirty="0" smtClean="0"/>
              <a:t>3,757 fatalities - 635 truck occupants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400" dirty="0" smtClean="0"/>
              <a:t>2.2% increase in total fatalities over 2010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400" dirty="0" smtClean="0"/>
              <a:t>71% combination vehicles</a:t>
            </a:r>
          </a:p>
          <a:p>
            <a:pPr eaLnBrk="1" hangingPunct="1">
              <a:spcBef>
                <a:spcPts val="300"/>
              </a:spcBef>
            </a:pPr>
            <a:r>
              <a:rPr lang="en-US" sz="2600" dirty="0" smtClean="0"/>
              <a:t>88,000 injuries - 23,000 truck occupants</a:t>
            </a:r>
          </a:p>
          <a:p>
            <a:pPr eaLnBrk="1" hangingPunct="1">
              <a:spcBef>
                <a:spcPts val="300"/>
              </a:spcBef>
            </a:pPr>
            <a:r>
              <a:rPr lang="en-US" sz="2600" dirty="0" smtClean="0"/>
              <a:t>Fatalities / 100 million miles traveled 1.41 (+10% from 2010)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400" dirty="0" smtClean="0"/>
              <a:t>45% reduction from 2000</a:t>
            </a:r>
          </a:p>
          <a:p>
            <a:pPr eaLnBrk="1" hangingPunct="1">
              <a:spcBef>
                <a:spcPts val="300"/>
              </a:spcBef>
            </a:pPr>
            <a:r>
              <a:rPr lang="en-US" sz="2600" dirty="0" smtClean="0"/>
              <a:t>Alcohol involved in 3.0% of large truck fatal crashes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400" dirty="0" smtClean="0"/>
              <a:t>Alcohol involved in 27% of passenger car fatal crashes</a:t>
            </a:r>
          </a:p>
          <a:p>
            <a:pPr eaLnBrk="1" hangingPunct="1">
              <a:spcBef>
                <a:spcPts val="300"/>
              </a:spcBef>
            </a:pPr>
            <a:r>
              <a:rPr lang="en-US" sz="2600" dirty="0" smtClean="0"/>
              <a:t>Ref: 32,367 fatalities from all US motor vehicle crashes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400" dirty="0" smtClean="0"/>
              <a:t>1.5% fatality reduction over 2010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400" dirty="0" smtClean="0"/>
              <a:t>1.10 Fatalities / 100 million miles traveled </a:t>
            </a:r>
          </a:p>
        </p:txBody>
      </p:sp>
      <p:sp>
        <p:nvSpPr>
          <p:cNvPr id="10244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86800" y="6492875"/>
            <a:ext cx="4572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839200" y="6581001"/>
            <a:ext cx="2632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fld id="{96126752-68D1-4DDC-84EB-08F963873AD3}" type="slidenum">
              <a:rPr lang="en-US" sz="1200" b="1" smtClean="0">
                <a:solidFill>
                  <a:schemeClr val="bg1">
                    <a:lumMod val="65000"/>
                  </a:schemeClr>
                </a:solidFill>
                <a:latin typeface="Calibri" charset="0"/>
              </a:rPr>
              <a:pPr algn="r">
                <a:defRPr/>
              </a:pPr>
              <a:t>5</a:t>
            </a:fld>
            <a:endParaRPr lang="en-US" sz="1200" b="1" dirty="0" smtClean="0">
              <a:solidFill>
                <a:schemeClr val="bg1">
                  <a:lumMod val="65000"/>
                </a:schemeClr>
              </a:solidFill>
              <a:latin typeface="Calibri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6492875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n-lt"/>
              </a:rPr>
              <a:t>11/06/13</a:t>
            </a:r>
            <a:endParaRPr lang="en-US" sz="1200" dirty="0"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152400"/>
            <a:ext cx="8229600" cy="995363"/>
          </a:xfrm>
        </p:spPr>
        <p:txBody>
          <a:bodyPr/>
          <a:lstStyle/>
          <a:p>
            <a:r>
              <a:rPr lang="en-US" dirty="0" smtClean="0"/>
              <a:t>Large Truck Fatal Crashes 2000-2011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7B7FC07-4428-C041-8409-40BA8622CAE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102402" name="Picture 2" descr="C:\Documents and Settings\Kornam\Local Settings\Temporary Internet Files\Content.Outlook\G404P6HO\ChartDat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347608"/>
            <a:ext cx="6733953" cy="497699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8600" y="6492875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n-lt"/>
              </a:rPr>
              <a:t>11/06/13</a:t>
            </a:r>
            <a:endParaRPr lang="en-US" sz="1200" dirty="0"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4763"/>
            <a:ext cx="8229600" cy="995363"/>
          </a:xfrm>
        </p:spPr>
        <p:txBody>
          <a:bodyPr/>
          <a:lstStyle/>
          <a:p>
            <a:r>
              <a:rPr lang="en-US" dirty="0" smtClean="0"/>
              <a:t>Elements Driving</a:t>
            </a:r>
            <a:br>
              <a:rPr lang="en-US" dirty="0" smtClean="0"/>
            </a:br>
            <a:r>
              <a:rPr lang="en-US" dirty="0" smtClean="0"/>
              <a:t>Safety Improvement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7B7FC07-4428-C041-8409-40BA8622CAE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104450" name="Picture 2" descr="C:\Documents and Settings\Kornam\Local Settings\Temporary Internet Files\Content.Outlook\G404P6HO\cras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6424" y="1255454"/>
            <a:ext cx="6970776" cy="537394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505200" y="4992469"/>
            <a:ext cx="259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Driving Safety  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 Improvement 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6492875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n-lt"/>
              </a:rPr>
              <a:t>11/06/13</a:t>
            </a:r>
            <a:endParaRPr lang="en-US" sz="1200" dirty="0"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1752"/>
            <a:ext cx="8229600" cy="995363"/>
          </a:xfrm>
        </p:spPr>
        <p:txBody>
          <a:bodyPr/>
          <a:lstStyle/>
          <a:p>
            <a:r>
              <a:rPr lang="en-US" dirty="0" smtClean="0"/>
              <a:t>NHTSA Levels of Automation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746625"/>
          </a:xfrm>
        </p:spPr>
        <p:txBody>
          <a:bodyPr/>
          <a:lstStyle/>
          <a:p>
            <a:r>
              <a:rPr lang="en-US" sz="2400" dirty="0" smtClean="0"/>
              <a:t>Level 0: Driver in complete &amp; sole control of vehicle; braking, steering, throttle</a:t>
            </a:r>
          </a:p>
          <a:p>
            <a:r>
              <a:rPr lang="en-US" sz="2400" dirty="0" smtClean="0"/>
              <a:t>Level 1 Function Specific: One or more systems that automatically assists driver with a primary vehicle control function</a:t>
            </a:r>
          </a:p>
          <a:p>
            <a:r>
              <a:rPr lang="en-US" sz="2400" dirty="0" smtClean="0"/>
              <a:t>Level 2 Combined Function: Two or more primary control functions combined to work in unison to relieve driver of control of these functions</a:t>
            </a:r>
          </a:p>
          <a:p>
            <a:r>
              <a:rPr lang="en-US" sz="2400" dirty="0" smtClean="0"/>
              <a:t>Level 3 Limited Self Driving: Enable driver to cede full control under certain conditions.  When necessary, system automatically transitions control back to driver</a:t>
            </a:r>
          </a:p>
          <a:p>
            <a:r>
              <a:rPr lang="en-US" sz="2400" dirty="0" smtClean="0"/>
              <a:t>Level 4 Full Self Driving</a:t>
            </a:r>
          </a:p>
          <a:p>
            <a:r>
              <a:rPr lang="en-US" sz="2400" dirty="0" smtClean="0"/>
              <a:t>Today’s well equipped large trucks are at Level 1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4D3295-4215-DD42-A89F-B1F4652F9E7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6492875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n-lt"/>
              </a:rPr>
              <a:t>11/06/13</a:t>
            </a:r>
            <a:endParaRPr lang="en-US" sz="1200" dirty="0"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1752"/>
            <a:ext cx="8229600" cy="995363"/>
          </a:xfrm>
        </p:spPr>
        <p:txBody>
          <a:bodyPr/>
          <a:lstStyle/>
          <a:p>
            <a:r>
              <a:rPr lang="en-US" dirty="0" smtClean="0"/>
              <a:t>Current  Active Safety Systems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746625"/>
          </a:xfrm>
        </p:spPr>
        <p:txBody>
          <a:bodyPr/>
          <a:lstStyle/>
          <a:p>
            <a:r>
              <a:rPr lang="en-US" sz="2600" dirty="0" smtClean="0"/>
              <a:t>System designed to </a:t>
            </a:r>
            <a:r>
              <a:rPr lang="en-US" sz="2600" u="sng" dirty="0" smtClean="0"/>
              <a:t>ASSIST</a:t>
            </a:r>
            <a:r>
              <a:rPr lang="en-US" sz="2600" dirty="0" smtClean="0"/>
              <a:t> driver in maintaining control of vehicle and reducing crash risk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Driver remains responsible for safe operation of vehicle and ensuring physical limitations are not exceeded</a:t>
            </a:r>
          </a:p>
          <a:p>
            <a:r>
              <a:rPr lang="en-US" sz="2600" dirty="0" smtClean="0"/>
              <a:t>Contains onboard sensors, actuators and intelligent algorithms to enable automatic intervention of one or more of the vehicle’s primary control functions when safety thresholds are exceeded – braking, steering, throttle</a:t>
            </a:r>
          </a:p>
          <a:p>
            <a:r>
              <a:rPr lang="en-US" sz="2600" dirty="0" smtClean="0"/>
              <a:t>Examples include ABS, Stability Control, Collision Mitigation and Lane Departure Warning</a:t>
            </a:r>
          </a:p>
          <a:p>
            <a:pPr>
              <a:buNone/>
            </a:pP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4D3295-4215-DD42-A89F-B1F4652F9E7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6492875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n-lt"/>
              </a:rPr>
              <a:t>11/06/13</a:t>
            </a:r>
            <a:endParaRPr lang="en-US" sz="1200" dirty="0"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B_TMC_PPT_Template_022112">
  <a:themeElements>
    <a:clrScheme name="MeritorWabco 2012_04">
      <a:dk1>
        <a:srgbClr val="000000"/>
      </a:dk1>
      <a:lt1>
        <a:srgbClr val="FFFFFF"/>
      </a:lt1>
      <a:dk2>
        <a:srgbClr val="3F3F3F"/>
      </a:dk2>
      <a:lt2>
        <a:srgbClr val="FFFFFF"/>
      </a:lt2>
      <a:accent1>
        <a:srgbClr val="005AAB"/>
      </a:accent1>
      <a:accent2>
        <a:srgbClr val="77787C"/>
      </a:accent2>
      <a:accent3>
        <a:srgbClr val="FF9900"/>
      </a:accent3>
      <a:accent4>
        <a:srgbClr val="006600"/>
      </a:accent4>
      <a:accent5>
        <a:srgbClr val="CC3300"/>
      </a:accent5>
      <a:accent6>
        <a:srgbClr val="009999"/>
      </a:accent6>
      <a:hlink>
        <a:srgbClr val="990099"/>
      </a:hlink>
      <a:folHlink>
        <a:srgbClr val="3333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WAB_TMC_PPT_Template_022112.thmx</Template>
  <TotalTime>8867</TotalTime>
  <Words>1575</Words>
  <Application>Microsoft Office PowerPoint</Application>
  <PresentationFormat>On-screen Show (4:3)</PresentationFormat>
  <Paragraphs>349</Paragraphs>
  <Slides>29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WAB_TMC_PPT_Template_022112</vt:lpstr>
      <vt:lpstr>Picture Publisher Image</vt:lpstr>
      <vt:lpstr>PowerPoint Presentation</vt:lpstr>
      <vt:lpstr>Presentation Overview</vt:lpstr>
      <vt:lpstr>PowerPoint Presentation</vt:lpstr>
      <vt:lpstr>PowerPoint Presentation</vt:lpstr>
      <vt:lpstr>2011 US Large Truck Crash Statistics</vt:lpstr>
      <vt:lpstr>Large Truck Fatal Crashes 2000-2011</vt:lpstr>
      <vt:lpstr>Elements Driving Safety Improvement</vt:lpstr>
      <vt:lpstr>NHTSA Levels of Automation</vt:lpstr>
      <vt:lpstr>Current  Active Safety Systems </vt:lpstr>
      <vt:lpstr>Antilock Braking System (ABS)</vt:lpstr>
      <vt:lpstr>Electronic Stability Control</vt:lpstr>
      <vt:lpstr>PowerPoint Presentation</vt:lpstr>
      <vt:lpstr>Collision Mitigation Braking System (CMS)</vt:lpstr>
      <vt:lpstr>CMS Intervention Sequence</vt:lpstr>
      <vt:lpstr>PowerPoint Presentation</vt:lpstr>
      <vt:lpstr>Near Term Future Active Safety Systems</vt:lpstr>
      <vt:lpstr>ESC Smart Technology</vt:lpstr>
      <vt:lpstr>CMS Future Roadmap</vt:lpstr>
      <vt:lpstr>Driver / Vehicle Performance Management</vt:lpstr>
      <vt:lpstr>V2V / V2I Communications</vt:lpstr>
      <vt:lpstr>V2V/V2I Warnings</vt:lpstr>
      <vt:lpstr>V2V / V2I Safety Pilot</vt:lpstr>
      <vt:lpstr>Vehicle 2 Vehicle CV Communication Challenges</vt:lpstr>
      <vt:lpstr>Cooperative Adaptive Cruise Control Project</vt:lpstr>
      <vt:lpstr>Key Research Tasks</vt:lpstr>
      <vt:lpstr>Challenges Moving to Advanced Automation Levels</vt:lpstr>
      <vt:lpstr>Next Steps in Autonomous Functionality</vt:lpstr>
      <vt:lpstr>Summary</vt:lpstr>
      <vt:lpstr>Save Lives, Increase Value, Reduce Costs</vt:lpstr>
    </vt:vector>
  </TitlesOfParts>
  <Company>The Quell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Lambie, Michael</dc:creator>
  <cp:lastModifiedBy>David Kolman</cp:lastModifiedBy>
  <cp:revision>739</cp:revision>
  <cp:lastPrinted>2012-04-13T13:14:00Z</cp:lastPrinted>
  <dcterms:created xsi:type="dcterms:W3CDTF">2012-04-16T15:31:59Z</dcterms:created>
  <dcterms:modified xsi:type="dcterms:W3CDTF">2013-11-07T17:36:41Z</dcterms:modified>
</cp:coreProperties>
</file>